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9" r:id="rId1"/>
  </p:sldMasterIdLst>
  <p:notesMasterIdLst>
    <p:notesMasterId r:id="rId20"/>
  </p:notesMasterIdLst>
  <p:handoutMasterIdLst>
    <p:handoutMasterId r:id="rId21"/>
  </p:handoutMasterIdLst>
  <p:sldIdLst>
    <p:sldId id="323" r:id="rId2"/>
    <p:sldId id="350" r:id="rId3"/>
    <p:sldId id="326" r:id="rId4"/>
    <p:sldId id="343" r:id="rId5"/>
    <p:sldId id="344" r:id="rId6"/>
    <p:sldId id="329" r:id="rId7"/>
    <p:sldId id="339" r:id="rId8"/>
    <p:sldId id="341" r:id="rId9"/>
    <p:sldId id="342" r:id="rId10"/>
    <p:sldId id="345" r:id="rId11"/>
    <p:sldId id="332" r:id="rId12"/>
    <p:sldId id="346" r:id="rId13"/>
    <p:sldId id="348" r:id="rId14"/>
    <p:sldId id="347" r:id="rId15"/>
    <p:sldId id="334" r:id="rId16"/>
    <p:sldId id="338" r:id="rId17"/>
    <p:sldId id="340" r:id="rId18"/>
    <p:sldId id="349" r:id="rId19"/>
  </p:sldIdLst>
  <p:sldSz cx="12192000" cy="6858000"/>
  <p:notesSz cx="6858000" cy="9144000"/>
  <p:embeddedFontLst>
    <p:embeddedFont>
      <p:font typeface="Wingdings 3" panose="05040102010807070707" pitchFamily="18" charset="2"/>
      <p:regular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RY Christele" initials="NC" lastIdx="3" clrIdx="0">
    <p:extLst>
      <p:ext uri="{19B8F6BF-5375-455C-9EA6-DF929625EA0E}">
        <p15:presenceInfo xmlns:p15="http://schemas.microsoft.com/office/powerpoint/2012/main" userId="S-1-5-21-3834895988-1951830915-283893654-333387" providerId="AD"/>
      </p:ext>
    </p:extLst>
  </p:cmAuthor>
  <p:cmAuthor id="2" name="Christophe CAZETTE" initials="CC" lastIdx="6" clrIdx="1">
    <p:extLst>
      <p:ext uri="{19B8F6BF-5375-455C-9EA6-DF929625EA0E}">
        <p15:presenceInfo xmlns:p15="http://schemas.microsoft.com/office/powerpoint/2012/main" userId="S-1-5-21-1681214691-2102933571-632688529-18750" providerId="AD"/>
      </p:ext>
    </p:extLst>
  </p:cmAuthor>
  <p:cmAuthor id="3" name="NOURRY Christele" initials="NC [2]" lastIdx="6" clrIdx="2">
    <p:extLst>
      <p:ext uri="{19B8F6BF-5375-455C-9EA6-DF929625EA0E}">
        <p15:presenceInfo xmlns:p15="http://schemas.microsoft.com/office/powerpoint/2012/main" userId="S::christele.nourry@aphp.fr::0cf96eaf-6726-4634-827c-1ed1e74c7f8e" providerId="AD"/>
      </p:ext>
    </p:extLst>
  </p:cmAuthor>
  <p:cmAuthor id="4" name="JOUZEAU Nathalie" initials="JN" lastIdx="7" clrIdx="3">
    <p:extLst>
      <p:ext uri="{19B8F6BF-5375-455C-9EA6-DF929625EA0E}">
        <p15:presenceInfo xmlns:p15="http://schemas.microsoft.com/office/powerpoint/2012/main" userId="S-1-5-21-2141010622-1332239004-1031210941-19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2FB"/>
    <a:srgbClr val="E3F1FB"/>
    <a:srgbClr val="EFF7FD"/>
    <a:srgbClr val="DEEFFB"/>
    <a:srgbClr val="010507"/>
    <a:srgbClr val="175C81"/>
    <a:srgbClr val="F2A50C"/>
    <a:srgbClr val="D1A62D"/>
    <a:srgbClr val="F9E3A6"/>
    <a:srgbClr val="F1BE2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6" autoAdjust="0"/>
    <p:restoredTop sz="96265" autoAdjust="0"/>
  </p:normalViewPr>
  <p:slideViewPr>
    <p:cSldViewPr snapToGrid="0">
      <p:cViewPr varScale="1">
        <p:scale>
          <a:sx n="97" d="100"/>
          <a:sy n="97" d="100"/>
        </p:scale>
        <p:origin x="9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E14AB-94C6-4DE5-AB6C-6B5D8619EDFC}" type="datetimeFigureOut">
              <a:rPr lang="fr-FR" smtClean="0"/>
              <a:t>04/07/2025</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01302-6F1F-4FF0-9281-48E6AA803AB0}" type="slidenum">
              <a:rPr lang="fr-FR" smtClean="0"/>
              <a:t>‹N°›</a:t>
            </a:fld>
            <a:endParaRPr lang="fr-FR" dirty="0"/>
          </a:p>
        </p:txBody>
      </p:sp>
    </p:spTree>
    <p:extLst>
      <p:ext uri="{BB962C8B-B14F-4D97-AF65-F5344CB8AC3E}">
        <p14:creationId xmlns:p14="http://schemas.microsoft.com/office/powerpoint/2010/main" val="2909715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88B72-C857-4E6B-9ED0-1BBF2E4C1FCF}" type="datetimeFigureOut">
              <a:rPr lang="fr-FR" smtClean="0"/>
              <a:t>04/07/2025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F9AF8-F088-4A0F-8C51-6E7D79885545}" type="slidenum">
              <a:rPr lang="fr-FR" smtClean="0"/>
              <a:t>‹N°›</a:t>
            </a:fld>
            <a:endParaRPr lang="fr-FR" dirty="0"/>
          </a:p>
        </p:txBody>
      </p:sp>
    </p:spTree>
    <p:extLst>
      <p:ext uri="{BB962C8B-B14F-4D97-AF65-F5344CB8AC3E}">
        <p14:creationId xmlns:p14="http://schemas.microsoft.com/office/powerpoint/2010/main" val="2642176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f2h.net/publications/prevenir-la-transmission-des-infections-un-document-ressource-pour-les-formateur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33F9AF8-F088-4A0F-8C51-6E7D79885545}" type="slidenum">
              <a:rPr lang="fr-FR" smtClean="0"/>
              <a:t>1</a:t>
            </a:fld>
            <a:endParaRPr lang="fr-FR" dirty="0"/>
          </a:p>
        </p:txBody>
      </p:sp>
    </p:spTree>
    <p:extLst>
      <p:ext uri="{BB962C8B-B14F-4D97-AF65-F5344CB8AC3E}">
        <p14:creationId xmlns:p14="http://schemas.microsoft.com/office/powerpoint/2010/main" val="141934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10</a:t>
            </a:fld>
            <a:endParaRPr lang="fr-FR" dirty="0"/>
          </a:p>
        </p:txBody>
      </p:sp>
    </p:spTree>
    <p:extLst>
      <p:ext uri="{BB962C8B-B14F-4D97-AF65-F5344CB8AC3E}">
        <p14:creationId xmlns:p14="http://schemas.microsoft.com/office/powerpoint/2010/main" val="347738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b="0" dirty="0"/>
              <a:t>Le secteur du domicile ne permet pas d’évaluer la conformité de la ventilation (taux de CO2 &lt; 1300 ppm) </a:t>
            </a:r>
          </a:p>
          <a:p>
            <a:pPr marL="0" indent="0">
              <a:buFont typeface="Wingdings" panose="05000000000000000000" pitchFamily="2" charset="2"/>
              <a:buNone/>
            </a:pPr>
            <a:r>
              <a:rPr lang="fr-FR" b="0" dirty="0"/>
              <a:t>Deux possibilités : </a:t>
            </a:r>
          </a:p>
          <a:p>
            <a:pPr marL="171450" indent="-171450">
              <a:buFont typeface="Wingdings" panose="05000000000000000000" pitchFamily="2" charset="2"/>
              <a:buChar char="Ø"/>
            </a:pPr>
            <a:r>
              <a:rPr lang="fr-FR" b="1" dirty="0"/>
              <a:t>Matrice ventilation conforme*  </a:t>
            </a:r>
            <a:r>
              <a:rPr lang="fr-FR" b="0" dirty="0"/>
              <a:t>car</a:t>
            </a:r>
            <a:r>
              <a:rPr lang="fr-FR" b="1" dirty="0"/>
              <a:t> </a:t>
            </a:r>
            <a:r>
              <a:rPr lang="fr-FR" dirty="0"/>
              <a:t>aération possible et régulière.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b="1" dirty="0"/>
              <a:t>Matrice ventilation non conforme* </a:t>
            </a:r>
            <a:r>
              <a:rPr lang="fr-FR" dirty="0"/>
              <a:t>: principe de précaution retenu en l’absence de carnet sanitaire AIR ou ventilation non connue. </a:t>
            </a:r>
          </a:p>
          <a:p>
            <a:pPr marL="0" indent="0">
              <a:buFont typeface="Wingdings" panose="05000000000000000000" pitchFamily="2" charset="2"/>
              <a:buNone/>
            </a:pPr>
            <a:endParaRPr lang="fr-FR" dirty="0"/>
          </a:p>
          <a:p>
            <a:pPr marL="171450" indent="-171450">
              <a:buFont typeface="Wingdings" panose="05000000000000000000" pitchFamily="2" charset="2"/>
              <a:buChar char="Ø"/>
            </a:pPr>
            <a:r>
              <a:rPr lang="fr-FR" b="1" dirty="0"/>
              <a:t>Pathogène de catégorie A**, </a:t>
            </a:r>
            <a:r>
              <a:rPr lang="fr-FR" dirty="0"/>
              <a:t>par probabilité en période de circulation de virus saisonnier (grippe, VRS, Covid, …), en attendant d’avoir une confirmation biologique.</a:t>
            </a:r>
          </a:p>
          <a:p>
            <a:pPr marL="171450" indent="-171450">
              <a:buFont typeface="Wingdings" panose="05000000000000000000" pitchFamily="2" charset="2"/>
              <a:buChar char="Ø"/>
            </a:pPr>
            <a:r>
              <a:rPr lang="fr-FR" b="1" dirty="0"/>
              <a:t>Niveau d’exposition:</a:t>
            </a:r>
          </a:p>
          <a:p>
            <a:pPr marL="628650" lvl="1" indent="-171450">
              <a:buFont typeface="Wingdings" panose="05000000000000000000" pitchFamily="2" charset="2"/>
              <a:buChar char="Ø"/>
            </a:pPr>
            <a:r>
              <a:rPr lang="fr-FR" u="sng" dirty="0"/>
              <a:t>Faible ou modéré</a:t>
            </a:r>
            <a:r>
              <a:rPr lang="fr-FR" dirty="0"/>
              <a:t>* en l’absence de procédures générant des aérosols </a:t>
            </a:r>
            <a:r>
              <a:rPr lang="fr-FR" b="0" dirty="0"/>
              <a:t>à risque élevé</a:t>
            </a:r>
            <a:r>
              <a:rPr lang="fr-FR" dirty="0"/>
              <a:t>. </a:t>
            </a:r>
            <a:r>
              <a:rPr lang="fr-FR" dirty="0">
                <a:solidFill>
                  <a:srgbClr val="FF0000"/>
                </a:solidFill>
                <a:highlight>
                  <a:srgbClr val="FFFF00"/>
                </a:highlight>
              </a:rPr>
              <a:t>La durée d’exposition n’est pas un facteur de risque puisque la ventilation de la chambre est conforme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u="sng" dirty="0"/>
              <a:t>forte </a:t>
            </a:r>
            <a:r>
              <a:rPr lang="fr-FR" dirty="0"/>
              <a:t>si </a:t>
            </a:r>
            <a:r>
              <a:rPr lang="fr-FR" dirty="0">
                <a:sym typeface="Wingdings" panose="05000000000000000000" pitchFamily="2" charset="2"/>
              </a:rPr>
              <a:t>PGA à risque élevé</a:t>
            </a:r>
          </a:p>
          <a:p>
            <a:pPr marL="628650" lvl="1" indent="-171450">
              <a:buFont typeface="Wingdings" panose="05000000000000000000" pitchFamily="2" charset="2"/>
              <a:buChar char="Ø"/>
            </a:pPr>
            <a:endParaRPr lang="fr-FR" dirty="0">
              <a:sym typeface="Wingdings" panose="05000000000000000000" pitchFamily="2" charset="2"/>
            </a:endParaRPr>
          </a:p>
          <a:p>
            <a:pPr marL="171450" indent="-171450">
              <a:buFont typeface="Wingdings" panose="05000000000000000000" pitchFamily="2" charset="2"/>
              <a:buChar char="Ø"/>
            </a:pPr>
            <a:endParaRPr lang="fr-FR" dirty="0"/>
          </a:p>
          <a:p>
            <a:pPr marL="171450" indent="-171450">
              <a:buFont typeface="Arial" panose="020B0604020202020204" pitchFamily="34" charset="0"/>
              <a:buChar char="•"/>
            </a:pPr>
            <a:r>
              <a:rPr lang="fr-FR" dirty="0"/>
              <a:t>*Matrice ventilation non conforme (guide SF2H 2024, p23)</a:t>
            </a:r>
          </a:p>
          <a:p>
            <a:pPr marL="171450" indent="-171450">
              <a:buFont typeface="Arial" panose="020B0604020202020204" pitchFamily="34" charset="0"/>
              <a:buChar char="•"/>
            </a:pPr>
            <a:r>
              <a:rPr lang="fr-FR" dirty="0"/>
              <a:t>**Catégorie micro-organismes (guide SF2H 2024, p24)</a:t>
            </a:r>
          </a:p>
          <a:p>
            <a:endParaRPr lang="fr-FR" dirty="0">
              <a:solidFill>
                <a:srgbClr val="FF0000"/>
              </a:solidFill>
            </a:endParaRPr>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11</a:t>
            </a:fld>
            <a:endParaRPr lang="fr-FR" dirty="0"/>
          </a:p>
        </p:txBody>
      </p:sp>
    </p:spTree>
    <p:extLst>
      <p:ext uri="{BB962C8B-B14F-4D97-AF65-F5344CB8AC3E}">
        <p14:creationId xmlns:p14="http://schemas.microsoft.com/office/powerpoint/2010/main" val="138135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12</a:t>
            </a:fld>
            <a:endParaRPr lang="fr-FR" dirty="0"/>
          </a:p>
        </p:txBody>
      </p:sp>
    </p:spTree>
    <p:extLst>
      <p:ext uri="{BB962C8B-B14F-4D97-AF65-F5344CB8AC3E}">
        <p14:creationId xmlns:p14="http://schemas.microsoft.com/office/powerpoint/2010/main" val="270526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r>
              <a:rPr lang="fr-FR" b="1" dirty="0"/>
              <a:t>Matrice ventilation conforme* </a:t>
            </a:r>
            <a:r>
              <a:rPr lang="fr-FR" dirty="0"/>
              <a:t>: carnet sanitaire AIR air réalisé disponible </a:t>
            </a:r>
          </a:p>
          <a:p>
            <a:pPr marL="171450" indent="-171450">
              <a:buFont typeface="Wingdings" panose="05000000000000000000" pitchFamily="2" charset="2"/>
              <a:buChar char="Ø"/>
            </a:pPr>
            <a:r>
              <a:rPr lang="fr-FR" b="1" dirty="0"/>
              <a:t>Pathogène de catégorie A**, </a:t>
            </a:r>
            <a:r>
              <a:rPr lang="fr-FR" dirty="0"/>
              <a:t>période de circulation de virus saisonnier (grippe, VRS, Covid, …), confirmation biologique ok</a:t>
            </a:r>
          </a:p>
          <a:p>
            <a:pPr marL="171450" indent="-171450">
              <a:buFont typeface="Wingdings" panose="05000000000000000000" pitchFamily="2" charset="2"/>
              <a:buChar char="Ø"/>
            </a:pPr>
            <a:r>
              <a:rPr lang="fr-FR" b="1" dirty="0"/>
              <a:t>Niveau d’exposition:</a:t>
            </a:r>
          </a:p>
          <a:p>
            <a:pPr marL="628650" lvl="1" indent="-171450">
              <a:buFont typeface="Wingdings" panose="05000000000000000000" pitchFamily="2" charset="2"/>
              <a:buChar char="Ø"/>
            </a:pPr>
            <a:r>
              <a:rPr lang="fr-FR" u="sng" dirty="0"/>
              <a:t>Faible ou modéré</a:t>
            </a:r>
            <a:r>
              <a:rPr lang="fr-FR" dirty="0"/>
              <a:t>* en l’absence de procédures générant des aérosols </a:t>
            </a:r>
            <a:r>
              <a:rPr lang="fr-FR" b="0" dirty="0"/>
              <a:t>à risque élevé</a:t>
            </a:r>
            <a:r>
              <a:rPr lang="fr-FR" dirty="0"/>
              <a:t>. La durée d’exposition n’est pas un facteur de risque puisque la ventilation de la chambre est conforme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u="sng" dirty="0"/>
              <a:t>forte </a:t>
            </a:r>
            <a:r>
              <a:rPr lang="fr-FR" dirty="0"/>
              <a:t>si </a:t>
            </a:r>
            <a:r>
              <a:rPr lang="fr-FR" dirty="0">
                <a:sym typeface="Wingdings" panose="05000000000000000000" pitchFamily="2" charset="2"/>
              </a:rPr>
              <a:t>PGA à risque élevé</a:t>
            </a:r>
          </a:p>
          <a:p>
            <a:pPr marL="0" indent="0">
              <a:buFont typeface="Wingdings" panose="05000000000000000000" pitchFamily="2" charset="2"/>
              <a:buNone/>
            </a:pPr>
            <a:endParaRPr lang="fr-FR" dirty="0"/>
          </a:p>
          <a:p>
            <a:pPr marL="171450" indent="-171450">
              <a:buFont typeface="Arial" panose="020B0604020202020204" pitchFamily="34" charset="0"/>
              <a:buChar char="•"/>
            </a:pPr>
            <a:r>
              <a:rPr lang="fr-FR" dirty="0"/>
              <a:t>*Matrice ventilation non conforme (guide SF2H 2024, p23)</a:t>
            </a:r>
          </a:p>
          <a:p>
            <a:pPr marL="171450" indent="-171450">
              <a:buFont typeface="Arial" panose="020B0604020202020204" pitchFamily="34" charset="0"/>
              <a:buChar char="•"/>
            </a:pPr>
            <a:r>
              <a:rPr lang="fr-FR" dirty="0"/>
              <a:t>**Catégorie micro-organismes (guide SF2H 2024, p24)</a:t>
            </a:r>
          </a:p>
          <a:p>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13</a:t>
            </a:fld>
            <a:endParaRPr lang="fr-FR" dirty="0"/>
          </a:p>
        </p:txBody>
      </p:sp>
    </p:spTree>
    <p:extLst>
      <p:ext uri="{BB962C8B-B14F-4D97-AF65-F5344CB8AC3E}">
        <p14:creationId xmlns:p14="http://schemas.microsoft.com/office/powerpoint/2010/main" val="1932523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14</a:t>
            </a:fld>
            <a:endParaRPr lang="fr-FR" dirty="0"/>
          </a:p>
        </p:txBody>
      </p:sp>
    </p:spTree>
    <p:extLst>
      <p:ext uri="{BB962C8B-B14F-4D97-AF65-F5344CB8AC3E}">
        <p14:creationId xmlns:p14="http://schemas.microsoft.com/office/powerpoint/2010/main" val="81123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r>
              <a:rPr lang="fr-FR" b="1" dirty="0"/>
              <a:t>Matrice ventilation conforme*  </a:t>
            </a:r>
            <a:r>
              <a:rPr lang="fr-FR" b="0" dirty="0"/>
              <a:t>d’après le </a:t>
            </a:r>
            <a:r>
              <a:rPr lang="fr-FR" dirty="0"/>
              <a:t>carnet sanitaire Air. Une aération de la salle d’examen est indispensable après l’examen (&gt;=15 minutes)</a:t>
            </a:r>
          </a:p>
          <a:p>
            <a:pPr marL="171450" indent="-171450">
              <a:buFont typeface="Wingdings" panose="05000000000000000000" pitchFamily="2" charset="2"/>
              <a:buChar char="Ø"/>
            </a:pPr>
            <a:r>
              <a:rPr lang="fr-FR" b="1" dirty="0"/>
              <a:t>Pathogène de catégorie B** </a:t>
            </a:r>
            <a:r>
              <a:rPr lang="fr-FR" dirty="0"/>
              <a:t>d’après l’évaluation clinique (suspicion de tuberculose) et en attendant d’avoir une confirmation biologique.</a:t>
            </a:r>
          </a:p>
          <a:p>
            <a:pPr marL="171450" indent="-171450">
              <a:buFont typeface="Wingdings" panose="05000000000000000000" pitchFamily="2" charset="2"/>
              <a:buChar char="Ø"/>
            </a:pPr>
            <a:r>
              <a:rPr lang="fr-FR" b="1" dirty="0"/>
              <a:t>Fibroscopie bronchique </a:t>
            </a:r>
            <a:r>
              <a:rPr lang="fr-FR" dirty="0"/>
              <a:t>: PGA à risque élevée.</a:t>
            </a:r>
          </a:p>
          <a:p>
            <a:pPr marL="171450" indent="-171450">
              <a:buFont typeface="Wingdings" panose="05000000000000000000" pitchFamily="2" charset="2"/>
              <a:buChar char="Ø"/>
            </a:pPr>
            <a:r>
              <a:rPr lang="fr-FR" b="1" dirty="0"/>
              <a:t>Niveau d’exposition</a:t>
            </a:r>
          </a:p>
          <a:p>
            <a:pPr marL="628650" lvl="1" indent="-171450">
              <a:buFont typeface="Wingdings" panose="05000000000000000000" pitchFamily="2" charset="2"/>
              <a:buChar char="Ø"/>
            </a:pPr>
            <a:r>
              <a:rPr lang="fr-FR" u="sng" dirty="0"/>
              <a:t>forte </a:t>
            </a:r>
            <a:r>
              <a:rPr lang="fr-FR" dirty="0"/>
              <a:t>lors de la bronchoscopie (PGA à risque élevée)</a:t>
            </a:r>
          </a:p>
          <a:p>
            <a:pPr marL="171450" indent="-171450">
              <a:buFont typeface="Wingdings" panose="05000000000000000000" pitchFamily="2" charset="2"/>
              <a:buChar char="Ø"/>
            </a:pPr>
            <a:endParaRPr lang="fr-FR" dirty="0"/>
          </a:p>
          <a:p>
            <a:pPr marL="171450" indent="-171450">
              <a:buFont typeface="Arial" panose="020B0604020202020204" pitchFamily="34" charset="0"/>
              <a:buChar char="•"/>
            </a:pPr>
            <a:r>
              <a:rPr lang="fr-FR" dirty="0"/>
              <a:t>*Matrice ventilation conforme (guide SF2H 2024, p23)</a:t>
            </a:r>
          </a:p>
          <a:p>
            <a:pPr marL="171450" indent="-171450">
              <a:buFont typeface="Arial" panose="020B0604020202020204" pitchFamily="34" charset="0"/>
              <a:buChar char="•"/>
            </a:pPr>
            <a:r>
              <a:rPr lang="fr-FR" dirty="0"/>
              <a:t>**Catégorie micro-organismes (guide SF2H 2024, p24)</a:t>
            </a:r>
          </a:p>
          <a:p>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15</a:t>
            </a:fld>
            <a:endParaRPr lang="fr-FR" dirty="0"/>
          </a:p>
        </p:txBody>
      </p:sp>
    </p:spTree>
    <p:extLst>
      <p:ext uri="{BB962C8B-B14F-4D97-AF65-F5344CB8AC3E}">
        <p14:creationId xmlns:p14="http://schemas.microsoft.com/office/powerpoint/2010/main" val="103527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r>
              <a:rPr lang="fr-FR" b="1" dirty="0"/>
              <a:t>Matrice ventilation conforme* </a:t>
            </a:r>
            <a:r>
              <a:rPr lang="fr-FR" dirty="0"/>
              <a:t>: carnet sanitaire AIR air réalisé disponible </a:t>
            </a:r>
          </a:p>
          <a:p>
            <a:pPr marL="171450" indent="-171450">
              <a:buFont typeface="Wingdings" panose="05000000000000000000" pitchFamily="2" charset="2"/>
              <a:buChar char="Ø"/>
            </a:pPr>
            <a:r>
              <a:rPr lang="fr-FR" b="1" dirty="0"/>
              <a:t>Pathogène de catégorie A**, </a:t>
            </a:r>
            <a:r>
              <a:rPr lang="fr-FR" dirty="0"/>
              <a:t>par probabilité en période de circulation de virus saisonnier (grippe, VRS, Covid, …), en attendant d’avoir une confirmation biologique</a:t>
            </a:r>
          </a:p>
          <a:p>
            <a:pPr marL="171450" indent="-171450">
              <a:buFont typeface="Wingdings" panose="05000000000000000000" pitchFamily="2" charset="2"/>
              <a:buChar char="Ø"/>
            </a:pPr>
            <a:r>
              <a:rPr lang="fr-FR" b="1" dirty="0"/>
              <a:t>Niveau d’exposition:</a:t>
            </a:r>
          </a:p>
          <a:p>
            <a:pPr marL="628650" lvl="1" indent="-171450">
              <a:buFont typeface="Wingdings" panose="05000000000000000000" pitchFamily="2" charset="2"/>
              <a:buChar char="Ø"/>
            </a:pPr>
            <a:r>
              <a:rPr lang="fr-FR" u="sng" dirty="0"/>
              <a:t>Faible ou modéré</a:t>
            </a:r>
            <a:r>
              <a:rPr lang="fr-FR" dirty="0"/>
              <a:t>* en l’absence de procédures générant des aérosols </a:t>
            </a:r>
            <a:r>
              <a:rPr lang="fr-FR" b="0" dirty="0"/>
              <a:t>à risque élevé</a:t>
            </a:r>
            <a:r>
              <a:rPr lang="fr-FR" dirty="0"/>
              <a:t>. La durée d’exposition n’est pas un facteur de risque puisque la ventilation de la chambre est conforme</a:t>
            </a:r>
          </a:p>
          <a:p>
            <a:pPr marL="628650" lvl="1" indent="-171450">
              <a:buFont typeface="Wingdings" panose="05000000000000000000" pitchFamily="2" charset="2"/>
              <a:buChar char="Ø"/>
            </a:pPr>
            <a:r>
              <a:rPr lang="fr-FR" u="sng" dirty="0"/>
              <a:t>forte </a:t>
            </a:r>
            <a:r>
              <a:rPr lang="fr-FR" dirty="0"/>
              <a:t>si </a:t>
            </a:r>
            <a:r>
              <a:rPr lang="fr-FR" dirty="0">
                <a:sym typeface="Wingdings" panose="05000000000000000000" pitchFamily="2" charset="2"/>
              </a:rPr>
              <a:t>PGA à risque élevé</a:t>
            </a:r>
          </a:p>
          <a:p>
            <a:pPr marL="457200" lvl="1" indent="0">
              <a:buFont typeface="Wingdings" panose="05000000000000000000" pitchFamily="2" charset="2"/>
              <a:buNone/>
            </a:pPr>
            <a:endParaRPr lang="fr-FR" dirty="0"/>
          </a:p>
          <a:p>
            <a:pPr marL="171450" indent="-171450">
              <a:buFont typeface="Wingdings" panose="05000000000000000000" pitchFamily="2" charset="2"/>
              <a:buChar char="Ø"/>
            </a:pPr>
            <a:endParaRPr lang="fr-FR" dirty="0"/>
          </a:p>
          <a:p>
            <a:pPr marL="171450" indent="-171450">
              <a:buFont typeface="Arial" panose="020B0604020202020204" pitchFamily="34" charset="0"/>
              <a:buChar char="•"/>
            </a:pPr>
            <a:r>
              <a:rPr lang="fr-FR" dirty="0"/>
              <a:t>*Matrice ventilation non conforme (guide SF2H 2024, p23)</a:t>
            </a:r>
          </a:p>
          <a:p>
            <a:pPr marL="171450" indent="-171450">
              <a:buFont typeface="Arial" panose="020B0604020202020204" pitchFamily="34" charset="0"/>
              <a:buChar char="•"/>
            </a:pPr>
            <a:r>
              <a:rPr lang="fr-FR" dirty="0"/>
              <a:t>**Catégorie micro-organismes (guide SF2H 2024, p24)</a:t>
            </a:r>
          </a:p>
          <a:p>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16</a:t>
            </a:fld>
            <a:endParaRPr lang="fr-FR" dirty="0"/>
          </a:p>
        </p:txBody>
      </p:sp>
    </p:spTree>
    <p:extLst>
      <p:ext uri="{BB962C8B-B14F-4D97-AF65-F5344CB8AC3E}">
        <p14:creationId xmlns:p14="http://schemas.microsoft.com/office/powerpoint/2010/main" val="382579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durée des précautions respiratoires à mettre en place lors d’infection à virus influenza (grippe) est de 7 jours inclus après le début des symptômes*. A J12, seules les précautions standard sont donc à respecter.</a:t>
            </a:r>
          </a:p>
          <a:p>
            <a:endParaRPr lang="fr-FR" dirty="0"/>
          </a:p>
          <a:p>
            <a:r>
              <a:rPr lang="fr-FR" dirty="0"/>
              <a:t>Le port de masque à usage médical** et les lunettes de protection sont recommandés en cas de risque d’exposition par projection ou aérosolisation à un produit biologique d’origine humaine. </a:t>
            </a:r>
          </a:p>
          <a:p>
            <a:endParaRPr lang="fr-FR" dirty="0"/>
          </a:p>
          <a:p>
            <a:r>
              <a:rPr lang="fr-FR" dirty="0"/>
              <a:t>En période épidémique communautaire, *** il est fortement recommandé de porter un masque à usage médical dès l’entrée dans les bâtiments dans lesquels circulent des patients ou résidents, par les professionnels, patients et résidents. R27.</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sng" strike="noStrike" kern="1200" baseline="0" dirty="0">
                <a:solidFill>
                  <a:schemeClr val="tx1"/>
                </a:solidFill>
                <a:latin typeface="+mn-lt"/>
                <a:ea typeface="+mn-ea"/>
                <a:cs typeface="+mn-cs"/>
              </a:rPr>
              <a:t>*Guide SF2H 2024: P</a:t>
            </a:r>
            <a:r>
              <a:rPr lang="fr-FR" sz="1200" b="0" u="sng" kern="12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révention de la transmission respiratoire, p118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sng" kern="12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Guide SF2H de 2017: Actualisation des précautions standard, P15 (R18) </a:t>
            </a:r>
          </a:p>
          <a:p>
            <a:endParaRPr lang="fr-FR" dirty="0"/>
          </a:p>
          <a:p>
            <a:r>
              <a:rPr lang="fr-FR" sz="1200" b="0" i="0" u="sng" strike="noStrike" kern="1200" baseline="0" dirty="0">
                <a:solidFill>
                  <a:schemeClr val="tx1"/>
                </a:solidFill>
                <a:latin typeface="+mn-lt"/>
                <a:ea typeface="+mn-ea"/>
                <a:cs typeface="+mn-cs"/>
              </a:rPr>
              <a:t>***Guide SF2H 2024 </a:t>
            </a:r>
            <a:r>
              <a:rPr lang="fr-FR" sz="1200" b="0" u="sng" kern="12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pour la prévention de la transmission respiratoire, p28</a:t>
            </a:r>
          </a:p>
          <a:p>
            <a:r>
              <a:rPr lang="fr-FR" sz="1200" b="0" i="0" u="none" strike="noStrike" kern="1200" baseline="0" dirty="0">
                <a:solidFill>
                  <a:schemeClr val="tx1"/>
                </a:solidFill>
                <a:latin typeface="+mn-lt"/>
                <a:ea typeface="+mn-ea"/>
                <a:cs typeface="+mn-cs"/>
              </a:rPr>
              <a:t>La période d’épidémie communautaire de virus respiratoire syncytial (VRS) et virus influenza est établie selon les données du Bulletin épidémiologique hebdomadaire public par Sante publique France (incidence régionale &gt; au seuil épidémique). Elle correspond généralement à la période couvrant le début de l’épidémie de VRS jusqu’a la fin de l’épidémie de grippe, et en tenant compte de l’évolution de l’incidence communautaire de l’infection à coronavirus du syndrome respiratoire aigu sévère (SARSCoV-2).</a:t>
            </a:r>
          </a:p>
          <a:p>
            <a:r>
              <a:rPr lang="fr-FR" sz="1200" b="0" i="0" u="none" strike="noStrike" kern="1200" baseline="0" dirty="0">
                <a:solidFill>
                  <a:schemeClr val="tx1"/>
                </a:solidFill>
                <a:latin typeface="+mn-lt"/>
                <a:ea typeface="+mn-ea"/>
                <a:cs typeface="+mn-cs"/>
              </a:rPr>
              <a:t>En cas de difficulté d’accès a une chambre individuelle, il est fortement recommandé de placer prioritairement en chambre individuelle, les patients avec PGA (Pratique Générant des Aérosols)</a:t>
            </a:r>
          </a:p>
          <a:p>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17</a:t>
            </a:fld>
            <a:endParaRPr lang="fr-FR" dirty="0"/>
          </a:p>
        </p:txBody>
      </p:sp>
    </p:spTree>
    <p:extLst>
      <p:ext uri="{BB962C8B-B14F-4D97-AF65-F5344CB8AC3E}">
        <p14:creationId xmlns:p14="http://schemas.microsoft.com/office/powerpoint/2010/main" val="3841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highlight>
                  <a:srgbClr val="FFFF00"/>
                </a:highlight>
              </a:rPr>
              <a:t>Cette présentation sous format de « cas concrets »  complète le diaporama proposé par le réseau des CPias sur la prévention de la transmission par voie respiratoire.</a:t>
            </a:r>
          </a:p>
          <a:p>
            <a:r>
              <a:rPr lang="fr-FR" dirty="0">
                <a:highlight>
                  <a:srgbClr val="FFFF00"/>
                </a:highlight>
              </a:rPr>
              <a:t>Ces outils sont proposés aux formateurs </a:t>
            </a:r>
            <a:r>
              <a:rPr lang="fr-FR" baseline="0" dirty="0">
                <a:highlight>
                  <a:srgbClr val="FFFF00"/>
                </a:highlight>
              </a:rPr>
              <a:t>suite aux nouvelles recommandations émises par la SF2H, en octobre 2024.</a:t>
            </a:r>
          </a:p>
          <a:p>
            <a:endParaRPr lang="fr-FR" dirty="0">
              <a:highlight>
                <a:srgbClr val="FFFF00"/>
              </a:highlight>
            </a:endParaRPr>
          </a:p>
          <a:p>
            <a:r>
              <a:rPr lang="fr-FR" dirty="0">
                <a:highlight>
                  <a:srgbClr val="FFFF00"/>
                </a:highlight>
              </a:rPr>
              <a:t>Ce support d’aide à la formation des</a:t>
            </a:r>
            <a:r>
              <a:rPr lang="fr-FR" baseline="0" dirty="0">
                <a:highlight>
                  <a:srgbClr val="FFFF00"/>
                </a:highlight>
              </a:rPr>
              <a:t> étudiants et professionnels de santé </a:t>
            </a:r>
            <a:r>
              <a:rPr lang="fr-FR" dirty="0">
                <a:highlight>
                  <a:srgbClr val="FFFF00"/>
                </a:highlight>
              </a:rPr>
              <a:t>est modifiable par les cadres formateurs.</a:t>
            </a:r>
            <a:endParaRPr lang="fr-FR" baseline="0" dirty="0">
              <a:highlight>
                <a:srgbClr val="FFFF00"/>
              </a:highlight>
            </a:endParaRPr>
          </a:p>
          <a:p>
            <a:endParaRPr lang="fr-FR" baseline="0" dirty="0">
              <a:highlight>
                <a:srgbClr val="FFFF00"/>
              </a:highlight>
            </a:endParaRPr>
          </a:p>
          <a:p>
            <a:r>
              <a:rPr lang="fr-FR" baseline="0" dirty="0">
                <a:highlight>
                  <a:srgbClr val="FFFF00"/>
                </a:highlight>
              </a:rPr>
              <a:t>Modalité d’utilisation =&gt; Accompagné par les formateurs +/- un hygiéniste.</a:t>
            </a:r>
          </a:p>
          <a:p>
            <a:endParaRPr lang="fr-FR" baseline="0" dirty="0">
              <a:highlight>
                <a:srgbClr val="FFFF00"/>
              </a:highlight>
            </a:endParaRPr>
          </a:p>
          <a:p>
            <a:r>
              <a:rPr lang="fr-FR" dirty="0">
                <a:highlight>
                  <a:srgbClr val="FFFF00"/>
                </a:highlight>
              </a:rPr>
              <a:t>Référentiels </a:t>
            </a:r>
            <a:r>
              <a:rPr lang="fr-FR" baseline="0" dirty="0">
                <a:highlight>
                  <a:srgbClr val="FFFF00"/>
                </a:highlight>
              </a:rPr>
              <a:t>SF2H :</a:t>
            </a:r>
          </a:p>
          <a:p>
            <a:pPr marL="171450" indent="-171450">
              <a:buFont typeface="Wingdings" panose="05000000000000000000" pitchFamily="2" charset="2"/>
              <a:buChar char="Ø"/>
            </a:pPr>
            <a:r>
              <a:rPr lang="fr-FR" baseline="0" dirty="0">
                <a:highlight>
                  <a:srgbClr val="FFFF00"/>
                </a:highlight>
              </a:rPr>
              <a:t>« Recommandations pour la Prévention de la Transmission par voie respiratoire »; Octobre 2024.</a:t>
            </a:r>
          </a:p>
          <a:p>
            <a:pPr marL="171450" indent="-171450">
              <a:buFont typeface="Wingdings" panose="05000000000000000000" pitchFamily="2" charset="2"/>
              <a:buChar char="Ø"/>
            </a:pPr>
            <a:r>
              <a:rPr lang="fr-FR" baseline="0" dirty="0">
                <a:highlight>
                  <a:srgbClr val="FFFF00"/>
                </a:highlight>
              </a:rPr>
              <a:t>« Actualisation des précautions standard »; Juin 2017.</a:t>
            </a:r>
          </a:p>
          <a:p>
            <a:pPr marL="171450" indent="-171450">
              <a:buFont typeface="Wingdings" panose="05000000000000000000" pitchFamily="2" charset="2"/>
              <a:buChar char="Ø"/>
            </a:pPr>
            <a:endParaRPr lang="fr-FR" baseline="0" dirty="0">
              <a:highlight>
                <a:srgbClr val="FFFF00"/>
              </a:highlight>
            </a:endParaRPr>
          </a:p>
          <a:p>
            <a:pPr marL="0" indent="0">
              <a:buFont typeface="Wingdings" panose="05000000000000000000" pitchFamily="2" charset="2"/>
              <a:buNone/>
            </a:pPr>
            <a:r>
              <a:rPr lang="fr-FR" baseline="0" dirty="0">
                <a:highlight>
                  <a:srgbClr val="FFFF00"/>
                </a:highlight>
              </a:rPr>
              <a:t>Un document ressource SF2H pour les formateurs : </a:t>
            </a:r>
            <a:r>
              <a:rPr lang="fr-FR" sz="1200" u="sng" kern="1200" dirty="0">
                <a:solidFill>
                  <a:schemeClr val="tx1"/>
                </a:solidFill>
                <a:effectLst/>
                <a:highlight>
                  <a:srgbClr val="FFFF00"/>
                </a:highlight>
                <a:latin typeface="+mn-lt"/>
                <a:ea typeface="+mn-ea"/>
                <a:cs typeface="+mn-cs"/>
                <a:hlinkClick r:id="rId3"/>
              </a:rPr>
              <a:t>https://www.sf2h.net/publications/prevenir-la-transmission-des-infections-un-document-ressource-pour-les-formateurs.html</a:t>
            </a:r>
            <a:r>
              <a:rPr lang="fr-FR" sz="1200" kern="1200" dirty="0">
                <a:solidFill>
                  <a:schemeClr val="tx1"/>
                </a:solidFill>
                <a:effectLst/>
                <a:highlight>
                  <a:srgbClr val="FFFF00"/>
                </a:highlight>
                <a:latin typeface="+mn-lt"/>
                <a:ea typeface="+mn-ea"/>
                <a:cs typeface="+mn-cs"/>
              </a:rPr>
              <a:t> </a:t>
            </a:r>
            <a:endParaRPr lang="fr-FR"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2</a:t>
            </a:fld>
            <a:endParaRPr lang="fr-FR" dirty="0"/>
          </a:p>
        </p:txBody>
      </p:sp>
    </p:spTree>
    <p:extLst>
      <p:ext uri="{BB962C8B-B14F-4D97-AF65-F5344CB8AC3E}">
        <p14:creationId xmlns:p14="http://schemas.microsoft.com/office/powerpoint/2010/main" val="390965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33F9AF8-F088-4A0F-8C51-6E7D79885545}" type="slidenum">
              <a:rPr lang="fr-FR" smtClean="0"/>
              <a:t>3</a:t>
            </a:fld>
            <a:endParaRPr lang="fr-FR" dirty="0"/>
          </a:p>
        </p:txBody>
      </p:sp>
    </p:spTree>
    <p:extLst>
      <p:ext uri="{BB962C8B-B14F-4D97-AF65-F5344CB8AC3E}">
        <p14:creationId xmlns:p14="http://schemas.microsoft.com/office/powerpoint/2010/main" val="493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4</a:t>
            </a:fld>
            <a:endParaRPr lang="fr-FR" dirty="0"/>
          </a:p>
        </p:txBody>
      </p:sp>
    </p:spTree>
    <p:extLst>
      <p:ext uri="{BB962C8B-B14F-4D97-AF65-F5344CB8AC3E}">
        <p14:creationId xmlns:p14="http://schemas.microsoft.com/office/powerpoint/2010/main" val="415035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dirty="0"/>
              <a:t>Sources : </a:t>
            </a:r>
          </a:p>
          <a:p>
            <a:pPr marL="0" indent="0">
              <a:buFont typeface="Wingdings" panose="05000000000000000000" pitchFamily="2" charset="2"/>
              <a:buNone/>
            </a:pPr>
            <a:r>
              <a:rPr lang="fr-FR" b="1" dirty="0"/>
              <a:t>Recommandations des précautions standard (2017) </a:t>
            </a:r>
            <a:r>
              <a:rPr lang="fr-FR" dirty="0"/>
              <a:t>=&gt; </a:t>
            </a:r>
            <a:r>
              <a:rPr lang="fr-FR" i="1" dirty="0"/>
              <a:t>https://www.sf2h.net/k-stock/data/uploads/2017/06/HY_XXV_PS_versionSF2H.pdf</a:t>
            </a:r>
          </a:p>
          <a:p>
            <a:pPr marL="0" indent="0">
              <a:buFont typeface="Wingdings" panose="05000000000000000000" pitchFamily="2" charset="2"/>
              <a:buNone/>
            </a:pPr>
            <a:endParaRPr lang="fr-FR" i="1" dirty="0"/>
          </a:p>
          <a:p>
            <a:pPr marL="0" indent="0">
              <a:buFont typeface="Wingdings" panose="05000000000000000000" pitchFamily="2" charset="2"/>
              <a:buNone/>
            </a:pPr>
            <a:endParaRPr lang="fr-FR" dirty="0"/>
          </a:p>
          <a:p>
            <a:pPr marL="0" indent="0">
              <a:buFont typeface="Wingdings" panose="05000000000000000000" pitchFamily="2" charset="2"/>
              <a:buNone/>
            </a:pPr>
            <a:r>
              <a:rPr lang="fr-FR" dirty="0"/>
              <a:t> </a:t>
            </a:r>
            <a:r>
              <a:rPr lang="fr-FR" b="1" dirty="0"/>
              <a:t>Les précautions standard </a:t>
            </a:r>
            <a:r>
              <a:rPr lang="fr-FR" dirty="0"/>
              <a:t>comprennent </a:t>
            </a:r>
            <a:r>
              <a:rPr lang="fr-FR" b="1" dirty="0"/>
              <a:t>les mesures d’hygiène respiratoires</a:t>
            </a:r>
            <a:r>
              <a:rPr lang="fr-FR" dirty="0"/>
              <a:t>. </a:t>
            </a:r>
          </a:p>
          <a:p>
            <a:pPr marL="0" indent="0">
              <a:buFont typeface="Wingdings" panose="05000000000000000000" pitchFamily="2" charset="2"/>
              <a:buNone/>
            </a:pPr>
            <a:r>
              <a:rPr lang="fr-FR" dirty="0"/>
              <a:t>L’objectif de ces mesures est de limiter la dissémination de micro-organismes via les sécrétions oropharyngées ou bronchopulmonaires émises par voie respiratoire en cas de toux, d’expectoration, voire d’éternuement. Elles permettent de prévenir la transmission croisée interhumaine à partir d’une personne qui présente des symptômes respiratoires de type toux ou expectoration en l’absence de diagnostic établi. Cette transmission peut se faire directement de muqueuse à muqueuse (nasale, buccale, oculaire) ou indirectement via les mains du sujet réceptif, contaminées au contact de sécrétions respiratoires ou de l’environnement. Une fois le diagnostic réalisé, la mise en évidence d’une cause infectieuse transmissible peut orienter secondairement vers la prescription éventuelle de précautions complémentaires.</a:t>
            </a:r>
          </a:p>
          <a:p>
            <a:pPr marL="0" indent="0">
              <a:buFont typeface="Wingdings" panose="05000000000000000000" pitchFamily="2" charset="2"/>
              <a:buNone/>
            </a:pPr>
            <a:endParaRPr lang="fr-FR" dirty="0"/>
          </a:p>
          <a:p>
            <a:pPr marL="0" indent="0">
              <a:buFont typeface="Wingdings" panose="05000000000000000000" pitchFamily="2" charset="2"/>
              <a:buNone/>
            </a:pPr>
            <a:r>
              <a:rPr lang="fr-FR" b="1" u="none" dirty="0"/>
              <a:t>Recommandations pour la prévention respiratoire </a:t>
            </a:r>
            <a:r>
              <a:rPr lang="fr-FR" dirty="0"/>
              <a:t>=&gt; </a:t>
            </a:r>
            <a:r>
              <a:rPr lang="fr-FR" b="0" i="1" u="none" dirty="0"/>
              <a:t>https://www.sf2h.net/k-stock/data/uploads/2024/reco_respiratoire/Prevention_transmission_voie_respiratoire_RECOS_SF2H.pdf</a:t>
            </a:r>
          </a:p>
          <a:p>
            <a:pPr marL="0" indent="0">
              <a:buFont typeface="Wingdings" panose="05000000000000000000" pitchFamily="2" charset="2"/>
              <a:buNone/>
            </a:pPr>
            <a:endParaRPr lang="fr-FR" b="0" u="sng" dirty="0"/>
          </a:p>
          <a:p>
            <a:pPr marL="0" indent="0">
              <a:buFont typeface="Wingdings" panose="05000000000000000000" pitchFamily="2" charset="2"/>
              <a:buNone/>
            </a:pPr>
            <a:r>
              <a:rPr lang="fr-FR" dirty="0"/>
              <a:t>R27. En période d’épidémie communautaire de virus transmissibles par voie respiratoire, il est fortement recommandé de porter un masque à usage médical, dès l’entrée dans les bâtiments dans lesquels circulent des patients/résidents par :</a:t>
            </a:r>
          </a:p>
          <a:p>
            <a:pPr marL="0" indent="0">
              <a:buFont typeface="Wingdings" panose="05000000000000000000" pitchFamily="2" charset="2"/>
              <a:buNone/>
            </a:pPr>
            <a:r>
              <a:rPr lang="fr-FR" dirty="0"/>
              <a:t>- tout professionnel, quel que soit le secteur de soins concerné (hospitalisation conventionnelle, consultation, hôpital de jour…) ;</a:t>
            </a:r>
          </a:p>
          <a:p>
            <a:pPr marL="0" indent="0">
              <a:buFont typeface="Wingdings" panose="05000000000000000000" pitchFamily="2" charset="2"/>
              <a:buNone/>
            </a:pPr>
            <a:r>
              <a:rPr lang="fr-FR" dirty="0"/>
              <a:t>- tout patient/résident de plus de 6 ans hospitalisé dès lors qu’il quitte sa chambre ;</a:t>
            </a:r>
          </a:p>
          <a:p>
            <a:pPr marL="0" indent="0">
              <a:buFont typeface="Wingdings" panose="05000000000000000000" pitchFamily="2" charset="2"/>
              <a:buNone/>
            </a:pPr>
            <a:r>
              <a:rPr lang="fr-FR" dirty="0"/>
              <a:t>- tout patient/résident en ambulatoire dans les salles d’attente et lorsqu’il circule dans l’établissement ;</a:t>
            </a:r>
          </a:p>
          <a:p>
            <a:pPr marL="0" indent="0">
              <a:buFont typeface="Wingdings" panose="05000000000000000000" pitchFamily="2" charset="2"/>
              <a:buNone/>
            </a:pPr>
            <a:r>
              <a:rPr lang="fr-FR" dirty="0"/>
              <a:t>- tout intervenant au contact des patients/résidents (y compris ambulancier, étudiant, bénévole) ;</a:t>
            </a:r>
          </a:p>
          <a:p>
            <a:pPr marL="0" indent="0">
              <a:buFont typeface="Wingdings" panose="05000000000000000000" pitchFamily="2" charset="2"/>
              <a:buNone/>
            </a:pPr>
            <a:r>
              <a:rPr lang="fr-FR" dirty="0"/>
              <a:t>- tout visiteur âgé de plus de 6 ans et accompagnant. Dans le cas particulier des secteurs de pédiatrie, le parent peut retirer son masque lorsqu’il dort dans la chambre si son enfant est pris en charge en chambre individuelle, mais porte un masque en présence des soignants</a:t>
            </a:r>
          </a:p>
          <a:p>
            <a:pPr marL="0" indent="0">
              <a:buFont typeface="Wingdings" panose="05000000000000000000" pitchFamily="2" charset="2"/>
              <a:buNone/>
            </a:pPr>
            <a:endParaRPr lang="fr-FR" dirty="0"/>
          </a:p>
          <a:p>
            <a:pPr marL="171450" indent="-171450">
              <a:buFont typeface="Wingdings" panose="05000000000000000000" pitchFamily="2" charset="2"/>
              <a:buChar char="Ø"/>
            </a:pP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5</a:t>
            </a:fld>
            <a:endParaRPr lang="fr-FR" dirty="0"/>
          </a:p>
        </p:txBody>
      </p:sp>
    </p:spTree>
    <p:extLst>
      <p:ext uri="{BB962C8B-B14F-4D97-AF65-F5344CB8AC3E}">
        <p14:creationId xmlns:p14="http://schemas.microsoft.com/office/powerpoint/2010/main" val="410662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dirty="0"/>
              <a:t>Les conditions environnementale aux transports entre différentes</a:t>
            </a:r>
            <a:r>
              <a:rPr lang="fr-FR" baseline="0" dirty="0"/>
              <a:t> zones (pièces, couloirs, extérieur, ascenseurs…)</a:t>
            </a:r>
            <a:r>
              <a:rPr lang="fr-FR" dirty="0"/>
              <a:t> ne peuvent être contrôlées.</a:t>
            </a:r>
          </a:p>
          <a:p>
            <a:pPr marL="0" indent="0">
              <a:buFont typeface="Wingdings" panose="05000000000000000000" pitchFamily="2" charset="2"/>
              <a:buNone/>
            </a:pPr>
            <a:r>
              <a:rPr lang="fr-FR" dirty="0"/>
              <a:t>Flux d’air</a:t>
            </a:r>
            <a:r>
              <a:rPr lang="fr-FR" baseline="0" dirty="0"/>
              <a:t> </a:t>
            </a:r>
            <a:r>
              <a:rPr lang="fr-FR" dirty="0"/>
              <a:t>turbulent soumis aux variabilités des conditions environnementales</a:t>
            </a:r>
            <a:r>
              <a:rPr lang="fr-FR" baseline="0" dirty="0"/>
              <a:t>. Expositions champ lointain et proche</a:t>
            </a: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6</a:t>
            </a:fld>
            <a:endParaRPr lang="fr-FR" dirty="0"/>
          </a:p>
        </p:txBody>
      </p:sp>
    </p:spTree>
    <p:extLst>
      <p:ext uri="{BB962C8B-B14F-4D97-AF65-F5344CB8AC3E}">
        <p14:creationId xmlns:p14="http://schemas.microsoft.com/office/powerpoint/2010/main" val="214598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dirty="0"/>
              <a:t>Les conditions environnementales relatives aux transports entre les différentes</a:t>
            </a:r>
            <a:r>
              <a:rPr lang="fr-FR" baseline="0" dirty="0"/>
              <a:t> zones (pièces, couloirs, extérieur, ascenseurs…)</a:t>
            </a:r>
            <a:r>
              <a:rPr lang="fr-FR" dirty="0"/>
              <a:t> ne peuvent être contrôlées.</a:t>
            </a:r>
          </a:p>
          <a:p>
            <a:pPr marL="0" indent="0">
              <a:buFont typeface="Wingdings" panose="05000000000000000000" pitchFamily="2" charset="2"/>
              <a:buNone/>
            </a:pPr>
            <a:r>
              <a:rPr lang="fr-FR" dirty="0"/>
              <a:t>Le flux d’air</a:t>
            </a:r>
            <a:r>
              <a:rPr lang="fr-FR" baseline="0" dirty="0"/>
              <a:t> </a:t>
            </a:r>
            <a:r>
              <a:rPr lang="fr-FR" dirty="0"/>
              <a:t>turbulent est soumis aux variabilités environnementales</a:t>
            </a:r>
            <a:r>
              <a:rPr lang="fr-FR" baseline="0" dirty="0"/>
              <a:t>. L’exposition est aléatoire (champ lointain et proche). </a:t>
            </a:r>
          </a:p>
          <a:p>
            <a:pPr marL="0" indent="0">
              <a:buFont typeface="Wingdings" panose="05000000000000000000" pitchFamily="2" charset="2"/>
              <a:buNone/>
            </a:pPr>
            <a:endParaRPr lang="fr-FR" baseline="0" dirty="0"/>
          </a:p>
          <a:p>
            <a:pPr marL="0" indent="0">
              <a:buFont typeface="Wingdings" panose="05000000000000000000" pitchFamily="2" charset="2"/>
              <a:buNone/>
            </a:pPr>
            <a:r>
              <a:rPr lang="fr-FR" baseline="0" dirty="0"/>
              <a:t>Si la patiente ne peut pas porter le masque à usage médical, les précautions complémentaires respiratoires restent « simples » car l’exposition est de courte durée (moins de 15 min). </a:t>
            </a:r>
          </a:p>
          <a:p>
            <a:pPr marL="0" indent="0">
              <a:buFont typeface="Wingdings" panose="05000000000000000000" pitchFamily="2" charset="2"/>
              <a:buNone/>
            </a:pPr>
            <a:r>
              <a:rPr lang="fr-FR" baseline="0" dirty="0"/>
              <a:t>Le masque recommandé pour les professionnels est donc le masque à usage médical.</a:t>
            </a: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7</a:t>
            </a:fld>
            <a:endParaRPr lang="fr-FR" dirty="0"/>
          </a:p>
        </p:txBody>
      </p:sp>
    </p:spTree>
    <p:extLst>
      <p:ext uri="{BB962C8B-B14F-4D97-AF65-F5344CB8AC3E}">
        <p14:creationId xmlns:p14="http://schemas.microsoft.com/office/powerpoint/2010/main" val="237829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8</a:t>
            </a:fld>
            <a:endParaRPr lang="fr-FR" dirty="0"/>
          </a:p>
        </p:txBody>
      </p:sp>
    </p:spTree>
    <p:extLst>
      <p:ext uri="{BB962C8B-B14F-4D97-AF65-F5344CB8AC3E}">
        <p14:creationId xmlns:p14="http://schemas.microsoft.com/office/powerpoint/2010/main" val="83045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r>
              <a:rPr lang="fr-FR" b="1" dirty="0"/>
              <a:t>Matrice ventilation non conforme* </a:t>
            </a:r>
            <a:r>
              <a:rPr lang="fr-FR" dirty="0"/>
              <a:t>: principe de précaution retenu en l’absence de carnet sanitaire AIR ou ventilation non connue. </a:t>
            </a:r>
          </a:p>
          <a:p>
            <a:pPr marL="171450" indent="-171450">
              <a:buFont typeface="Wingdings" panose="05000000000000000000" pitchFamily="2" charset="2"/>
              <a:buChar char="Ø"/>
            </a:pPr>
            <a:r>
              <a:rPr lang="fr-FR" b="1" dirty="0"/>
              <a:t>Pathogène de catégorie A**, </a:t>
            </a:r>
            <a:r>
              <a:rPr lang="fr-FR" dirty="0"/>
              <a:t>par probabilité en période de circulation de virus saisonnier (grippe, VRS, Covid, …), en attendant d’avoir une confirmation biologique</a:t>
            </a:r>
          </a:p>
          <a:p>
            <a:pPr marL="171450" indent="-171450">
              <a:buFont typeface="Wingdings" panose="05000000000000000000" pitchFamily="2" charset="2"/>
              <a:buChar char="Ø"/>
            </a:pPr>
            <a:r>
              <a:rPr lang="fr-FR" b="1" dirty="0"/>
              <a:t>Niveau d’exposition*</a:t>
            </a:r>
          </a:p>
          <a:p>
            <a:pPr marL="628650" lvl="1" indent="-171450">
              <a:buFont typeface="Wingdings" panose="05000000000000000000" pitchFamily="2" charset="2"/>
              <a:buChar char="Ø"/>
            </a:pPr>
            <a:r>
              <a:rPr lang="fr-FR" b="0" u="sng" dirty="0"/>
              <a:t>faible</a:t>
            </a:r>
            <a:r>
              <a:rPr lang="fr-FR" b="1" dirty="0"/>
              <a:t> </a:t>
            </a:r>
            <a:r>
              <a:rPr lang="fr-FR" dirty="0"/>
              <a:t>en l’absence de procédures générant des aérosols (PGA). La durée d’exposition n’est pas un facteur de risque puisque la patiente porte un masque dès qu’une personne rentre dans sa chambre (masque à usage médical)</a:t>
            </a:r>
          </a:p>
          <a:p>
            <a:pPr marL="628650" lvl="1" indent="-171450">
              <a:buFont typeface="Wingdings" panose="05000000000000000000" pitchFamily="2" charset="2"/>
              <a:buChar char="Ø"/>
            </a:pPr>
            <a:r>
              <a:rPr lang="fr-FR" u="sng" dirty="0"/>
              <a:t>Modéré ou forte: </a:t>
            </a:r>
            <a:r>
              <a:rPr lang="fr-FR" dirty="0"/>
              <a:t>si PGA à risque modéré ou élevé </a:t>
            </a:r>
            <a:r>
              <a:rPr lang="fr-FR" dirty="0">
                <a:highlight>
                  <a:srgbClr val="FF00FF"/>
                </a:highlight>
              </a:rPr>
              <a:t>ou exposition de plus de 30 minutes. </a:t>
            </a:r>
          </a:p>
          <a:p>
            <a:pPr marL="457200" lvl="1" indent="0">
              <a:buFont typeface="Wingdings" panose="05000000000000000000" pitchFamily="2" charset="2"/>
              <a:buNone/>
            </a:pPr>
            <a:endParaRPr lang="fr-FR" dirty="0">
              <a:highlight>
                <a:srgbClr val="FF00FF"/>
              </a:highlight>
            </a:endParaRPr>
          </a:p>
          <a:p>
            <a:pPr marL="457200" lvl="1" indent="0">
              <a:buFont typeface="Wingdings" panose="05000000000000000000" pitchFamily="2" charset="2"/>
              <a:buNone/>
            </a:pPr>
            <a:r>
              <a:rPr lang="fr-FR" dirty="0"/>
              <a:t>Pour info: si la patiente était non compliante au port de masque, le port de masque FFP2 devrait être porté par les professionnels et les visiteurs</a:t>
            </a:r>
          </a:p>
          <a:p>
            <a:pPr marL="457200" lvl="1" indent="0">
              <a:buFont typeface="Wingdings" panose="05000000000000000000" pitchFamily="2" charset="2"/>
              <a:buNone/>
            </a:pPr>
            <a:r>
              <a:rPr lang="fr-FR" dirty="0"/>
              <a:t>(Précautions complémentaires « renforcées » en cas de PGA modéré ou élevé et de contact auprès du patient &gt; à 15 minutes). </a:t>
            </a:r>
          </a:p>
          <a:p>
            <a:pPr marL="628650" lvl="1" indent="-171450">
              <a:buFont typeface="Wingdings" panose="05000000000000000000" pitchFamily="2" charset="2"/>
              <a:buChar char="Ø"/>
            </a:pPr>
            <a:endParaRPr lang="fr-FR" dirty="0"/>
          </a:p>
          <a:p>
            <a:pPr marL="0" lvl="0" indent="0">
              <a:buFont typeface="Wingdings" panose="05000000000000000000" pitchFamily="2" charset="2"/>
              <a:buNone/>
            </a:pPr>
            <a:r>
              <a:rPr lang="fr-FR" b="1" dirty="0"/>
              <a:t>Exemples de procédures générant les aérosols ***:</a:t>
            </a:r>
          </a:p>
          <a:p>
            <a:pPr marL="685800" indent="-342900">
              <a:buFont typeface="Wingdings" panose="05000000000000000000" pitchFamily="2" charset="2"/>
              <a:buChar char="Ø"/>
            </a:pPr>
            <a:r>
              <a:rPr lang="fr-FR" sz="12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Intubation patient non curarisé/extubation </a:t>
            </a:r>
          </a:p>
          <a:p>
            <a:pPr marL="685800" indent="-342900">
              <a:buFont typeface="Wingdings" panose="05000000000000000000" pitchFamily="2" charset="2"/>
              <a:buChar char="Ø"/>
            </a:pPr>
            <a:r>
              <a:rPr lang="fr-FR" sz="12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Manœuvre de réanimation cardio-pulmonaire/ VNI</a:t>
            </a:r>
          </a:p>
          <a:p>
            <a:pPr marL="685800" indent="-342900">
              <a:buFont typeface="Wingdings" panose="05000000000000000000" pitchFamily="2" charset="2"/>
              <a:buChar char="Ø"/>
            </a:pPr>
            <a:r>
              <a:rPr lang="fr-FR" sz="12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Ventilation manuelle au masque facial</a:t>
            </a:r>
          </a:p>
          <a:p>
            <a:pPr marL="685800" indent="-342900">
              <a:buFont typeface="Wingdings" panose="05000000000000000000" pitchFamily="2" charset="2"/>
              <a:buChar char="Ø"/>
            </a:pPr>
            <a:r>
              <a:rPr lang="fr-FR" sz="12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Induction de crachats après aérosols de sérum physio hypertonique/ Aspiration endotrachéale</a:t>
            </a:r>
          </a:p>
          <a:p>
            <a:pPr marL="685800" indent="-342900">
              <a:buFont typeface="Wingdings" panose="05000000000000000000" pitchFamily="2" charset="2"/>
              <a:buChar char="Ø"/>
            </a:pPr>
            <a:r>
              <a:rPr lang="fr-FR" sz="12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Aérosolthérapie</a:t>
            </a:r>
          </a:p>
          <a:p>
            <a:pPr marL="457200" lvl="1" indent="0">
              <a:buFont typeface="Wingdings" panose="05000000000000000000" pitchFamily="2" charset="2"/>
              <a:buNone/>
            </a:pPr>
            <a:endParaRPr lang="fr-FR" dirty="0"/>
          </a:p>
          <a:p>
            <a:pPr marL="171450" indent="-171450">
              <a:buFont typeface="Wingdings" panose="05000000000000000000" pitchFamily="2" charset="2"/>
              <a:buChar char="Ø"/>
            </a:pPr>
            <a:endParaRPr lang="fr-FR" dirty="0"/>
          </a:p>
          <a:p>
            <a:pPr marL="171450" indent="-171450">
              <a:buFont typeface="Arial" panose="020B0604020202020204" pitchFamily="34" charset="0"/>
              <a:buChar char="•"/>
            </a:pPr>
            <a:r>
              <a:rPr lang="fr-FR" dirty="0"/>
              <a:t>*Matrice ventilation non conforme (guide SF2H 2024 </a:t>
            </a:r>
            <a:r>
              <a:rPr lang="fr-FR" sz="1200" b="0" kern="12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pour la prévention de la transmission par voie respiratoire</a:t>
            </a:r>
            <a:r>
              <a:rPr lang="fr-FR" dirty="0"/>
              <a:t>, p23)</a:t>
            </a:r>
          </a:p>
          <a:p>
            <a:pPr marL="171450" indent="-171450">
              <a:buFont typeface="Arial" panose="020B0604020202020204" pitchFamily="34" charset="0"/>
              <a:buChar char="•"/>
            </a:pPr>
            <a:r>
              <a:rPr lang="fr-FR" dirty="0"/>
              <a:t>**Catégorie micro-organismes (guide SF2H 2024 </a:t>
            </a:r>
            <a:r>
              <a:rPr lang="fr-FR" sz="1200" b="0" kern="12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pour la prévention de la transmission par voie respiratoire</a:t>
            </a:r>
            <a:r>
              <a:rPr lang="fr-FR" dirty="0"/>
              <a:t>, p24)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 Classification des procédures par risque de génération d’aérosols (guide SF2H </a:t>
            </a:r>
            <a:r>
              <a:rPr lang="fr-FR" sz="1200" b="0" kern="12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2024 pour la prévention de la transmission par voie respiratoire, p24)</a:t>
            </a:r>
          </a:p>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5"/>
          </p:nvPr>
        </p:nvSpPr>
        <p:spPr/>
        <p:txBody>
          <a:bodyPr/>
          <a:lstStyle/>
          <a:p>
            <a:fld id="{633F9AF8-F088-4A0F-8C51-6E7D79885545}" type="slidenum">
              <a:rPr lang="fr-FR" smtClean="0"/>
              <a:t>9</a:t>
            </a:fld>
            <a:endParaRPr lang="fr-FR" dirty="0"/>
          </a:p>
        </p:txBody>
      </p:sp>
    </p:spTree>
    <p:extLst>
      <p:ext uri="{BB962C8B-B14F-4D97-AF65-F5344CB8AC3E}">
        <p14:creationId xmlns:p14="http://schemas.microsoft.com/office/powerpoint/2010/main" val="129358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3C68EF6-3C82-48BD-9EF7-35886F114156}"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256809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52909DA-8AB0-4546-8578-12959E379B35}"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133661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4EA47EB-F03A-4AE3-8AAC-F4583D7B67D9}"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664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1A99C94-ACB9-475D-92EB-4DBAA7A5F227}"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11800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2256957-00CC-4D4D-8369-B9C5FEDC6E20}"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779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C41848-D584-4E34-8FB5-D39CD18DC308}"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2316163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46094E-BCEF-45D5-90E7-A5798E1E3442}"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433088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51DBA22-03C2-41D3-8F85-C69027BF46F7}"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191504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6EB0D29-1756-4084-B1C4-8A73E112A60C}"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68457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981DE81-0935-4431-98A0-2E9B4CA94CB2}" type="datetime1">
              <a:rPr lang="fr-FR" smtClean="0"/>
              <a:t>04/07/2025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94056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AB35884-9B4E-438D-84C3-51F6F362042C}" type="datetime1">
              <a:rPr lang="fr-FR" smtClean="0"/>
              <a:t>04/07/2025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32407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FCC208A-C5BC-4613-91A4-241B9DDFC607}" type="datetime1">
              <a:rPr lang="fr-FR" smtClean="0"/>
              <a:t>04/07/2025</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428156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5353B53-AE3B-4569-B8BD-C9D17383AE5D}" type="datetime1">
              <a:rPr lang="fr-FR" smtClean="0"/>
              <a:t>04/07/2025</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38054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86275-91B2-4935-9712-1EE5BC9EC68F}" type="datetime1">
              <a:rPr lang="fr-FR" smtClean="0"/>
              <a:t>04/07/2025</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185411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63FD6D6-E97D-42B3-B812-C45DD3633F31}" type="datetime1">
              <a:rPr lang="fr-FR" smtClean="0"/>
              <a:t>04/07/2025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1206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77742E9-D58B-4FEB-A0C1-11926EAB4175}" type="datetime1">
              <a:rPr lang="fr-FR" smtClean="0"/>
              <a:t>04/07/2025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7563397-F06D-4B5A-88A4-4EDC2649C55D}" type="slidenum">
              <a:rPr lang="fr-FR" smtClean="0"/>
              <a:t>‹N°›</a:t>
            </a:fld>
            <a:endParaRPr lang="fr-FR" dirty="0"/>
          </a:p>
        </p:txBody>
      </p:sp>
    </p:spTree>
    <p:extLst>
      <p:ext uri="{BB962C8B-B14F-4D97-AF65-F5344CB8AC3E}">
        <p14:creationId xmlns:p14="http://schemas.microsoft.com/office/powerpoint/2010/main" val="105638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chemeClr val="accent1">
                <a:lumMod val="5000"/>
                <a:lumOff val="9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E5B37A-3F24-4120-A4D5-377A21F8BBD3}" type="datetime1">
              <a:rPr lang="fr-FR" smtClean="0"/>
              <a:t>04/07/2025</a:t>
            </a:fld>
            <a:endParaRPr lang="fr-FR"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563397-F06D-4B5A-88A4-4EDC2649C55D}" type="slidenum">
              <a:rPr lang="fr-FR" smtClean="0"/>
              <a:t>‹N°›</a:t>
            </a:fld>
            <a:endParaRPr lang="fr-FR" dirty="0"/>
          </a:p>
        </p:txBody>
      </p:sp>
    </p:spTree>
    <p:extLst>
      <p:ext uri="{BB962C8B-B14F-4D97-AF65-F5344CB8AC3E}">
        <p14:creationId xmlns:p14="http://schemas.microsoft.com/office/powerpoint/2010/main" val="34533832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www.cpias.fr/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f2h.net/k-stock/data/uploads/2024/reco_respiratoire/Prevention_transmission_voie_respiratoire_RECOS_SF2H.pdf"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gamma.app/#images"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42266" y="1364874"/>
            <a:ext cx="5622047" cy="2500501"/>
          </a:xfrm>
        </p:spPr>
        <p:txBody>
          <a:bodyPr/>
          <a:lstStyle/>
          <a:p>
            <a:r>
              <a:rPr lang="fr-FR" dirty="0"/>
              <a:t>Précautions Complémentaires Respiratoires </a:t>
            </a:r>
          </a:p>
        </p:txBody>
      </p:sp>
      <p:sp>
        <p:nvSpPr>
          <p:cNvPr id="3" name="Sous-titre 2"/>
          <p:cNvSpPr>
            <a:spLocks noGrp="1"/>
          </p:cNvSpPr>
          <p:nvPr>
            <p:ph type="subTitle" idx="1"/>
          </p:nvPr>
        </p:nvSpPr>
        <p:spPr>
          <a:xfrm>
            <a:off x="3939822" y="4268548"/>
            <a:ext cx="5424491" cy="1604900"/>
          </a:xfrm>
          <a:solidFill>
            <a:srgbClr val="175C81"/>
          </a:solidFill>
        </p:spPr>
        <p:txBody>
          <a:bodyPr>
            <a:normAutofit/>
          </a:bodyPr>
          <a:lstStyle/>
          <a:p>
            <a:r>
              <a:rPr lang="fr-FR" sz="3600" dirty="0">
                <a:solidFill>
                  <a:schemeClr val="bg1"/>
                </a:solidFill>
              </a:rPr>
              <a:t>Parcours Patient</a:t>
            </a:r>
          </a:p>
          <a:p>
            <a:r>
              <a:rPr lang="fr-FR" sz="3600" dirty="0">
                <a:solidFill>
                  <a:schemeClr val="bg1"/>
                </a:solidFill>
              </a:rPr>
              <a:t>7 cas concrets </a:t>
            </a:r>
          </a:p>
        </p:txBody>
      </p:sp>
      <p:pic>
        <p:nvPicPr>
          <p:cNvPr id="4" name="Imag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293" y="282222"/>
            <a:ext cx="2144889" cy="1535289"/>
          </a:xfrm>
          <a:prstGeom prst="rect">
            <a:avLst/>
          </a:prstGeom>
          <a:noFill/>
        </p:spPr>
      </p:pic>
      <p:sp>
        <p:nvSpPr>
          <p:cNvPr id="5" name="ZoneTexte 4"/>
          <p:cNvSpPr txBox="1"/>
          <p:nvPr/>
        </p:nvSpPr>
        <p:spPr>
          <a:xfrm>
            <a:off x="8926286" y="6276621"/>
            <a:ext cx="3265714" cy="369332"/>
          </a:xfrm>
          <a:prstGeom prst="rect">
            <a:avLst/>
          </a:prstGeom>
          <a:noFill/>
        </p:spPr>
        <p:txBody>
          <a:bodyPr wrap="square" rtlCol="0">
            <a:spAutoFit/>
          </a:bodyPr>
          <a:lstStyle/>
          <a:p>
            <a:r>
              <a:rPr lang="fr-FR" dirty="0">
                <a:solidFill>
                  <a:schemeClr val="accent3">
                    <a:lumMod val="75000"/>
                  </a:schemeClr>
                </a:solidFill>
              </a:rPr>
              <a:t>15 mai 2025 / V_masque1</a:t>
            </a:r>
          </a:p>
        </p:txBody>
      </p:sp>
    </p:spTree>
    <p:extLst>
      <p:ext uri="{BB962C8B-B14F-4D97-AF65-F5344CB8AC3E}">
        <p14:creationId xmlns:p14="http://schemas.microsoft.com/office/powerpoint/2010/main" val="3033282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3DEA8F0-EB3B-4B73-A60F-A2038CE696F9}"/>
              </a:ext>
            </a:extLst>
          </p:cNvPr>
          <p:cNvSpPr txBox="1"/>
          <p:nvPr/>
        </p:nvSpPr>
        <p:spPr>
          <a:xfrm>
            <a:off x="346453" y="556002"/>
            <a:ext cx="9628572" cy="1815882"/>
          </a:xfrm>
          <a:prstGeom prst="rect">
            <a:avLst/>
          </a:prstGeom>
          <a:noFill/>
        </p:spPr>
        <p:txBody>
          <a:bodyPr wrap="square">
            <a:spAutoFit/>
          </a:bodyPr>
          <a:lstStyle/>
          <a:p>
            <a:pPr>
              <a:defRPr/>
            </a:pP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4/ </a:t>
            </a:r>
            <a:r>
              <a:rPr lang="fr-FR" sz="2800"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À </a:t>
            </a: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J3, la patiente retourne à son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domicile en HAD </a:t>
            </a: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avec une prescription de surveillance des constantes, d’aide à la toilette,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d’aérosols et de kinésithérapie respiratoire.</a:t>
            </a:r>
          </a:p>
          <a:p>
            <a:pPr>
              <a:defRPr/>
            </a:pP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L’ouverture des fenêtres du domicile est possible et régulière. </a:t>
            </a:r>
            <a:endParaRPr lang="fr-FR" sz="20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ZoneTexte 4">
            <a:extLst>
              <a:ext uri="{FF2B5EF4-FFF2-40B4-BE49-F238E27FC236}">
                <a16:creationId xmlns:a16="http://schemas.microsoft.com/office/drawing/2014/main" id="{52C11D93-AD6E-45C9-A062-3D6A44AD8EBC}"/>
              </a:ext>
            </a:extLst>
          </p:cNvPr>
          <p:cNvSpPr txBox="1"/>
          <p:nvPr/>
        </p:nvSpPr>
        <p:spPr>
          <a:xfrm>
            <a:off x="356285" y="3233291"/>
            <a:ext cx="9601013" cy="584775"/>
          </a:xfrm>
          <a:prstGeom prst="rect">
            <a:avLst/>
          </a:prstGeom>
          <a:solidFill>
            <a:schemeClr val="accent1">
              <a:lumMod val="60000"/>
              <a:lumOff val="40000"/>
            </a:schemeClr>
          </a:solidFill>
        </p:spPr>
        <p:txBody>
          <a:bodyPr wrap="square" rtlCol="0">
            <a:spAutoFit/>
          </a:bodyPr>
          <a:lstStyle/>
          <a:p>
            <a:r>
              <a:rPr lang="fr-FR" sz="3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Quelles précautions respiratoires mettez-vous en place ?</a:t>
            </a:r>
          </a:p>
        </p:txBody>
      </p:sp>
      <p:sp>
        <p:nvSpPr>
          <p:cNvPr id="9" name="ZoneTexte 8"/>
          <p:cNvSpPr txBox="1"/>
          <p:nvPr/>
        </p:nvSpPr>
        <p:spPr>
          <a:xfrm>
            <a:off x="10877197" y="143254"/>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270741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56FFC20-E141-4AEB-9531-51987F1C0191}"/>
              </a:ext>
            </a:extLst>
          </p:cNvPr>
          <p:cNvSpPr txBox="1"/>
          <p:nvPr/>
        </p:nvSpPr>
        <p:spPr>
          <a:xfrm>
            <a:off x="346583" y="563595"/>
            <a:ext cx="10498395" cy="1200329"/>
          </a:xfrm>
          <a:prstGeom prst="rect">
            <a:avLst/>
          </a:prstGeom>
          <a:solidFill>
            <a:schemeClr val="bg1">
              <a:alpha val="80000"/>
            </a:schemeClr>
          </a:solidFill>
        </p:spPr>
        <p:txBody>
          <a:bodyPr wrap="square">
            <a:spAutoFit/>
          </a:bodyPr>
          <a:lstStyle/>
          <a:p>
            <a:pPr>
              <a:defRPr/>
            </a:pP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4/ </a:t>
            </a:r>
            <a:r>
              <a:rPr lang="fr-FR" sz="2400"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À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J3, la patiente retourne à son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domicile en HAD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avec une prescription de surveillance des constantes, de toilette et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d’aérosols et de kinésithérapie respiratoire.</a:t>
            </a:r>
          </a:p>
          <a:p>
            <a:pPr>
              <a:defRPr/>
            </a:pP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L’ouverture des fenêtres du domicile est possible et régulière. </a:t>
            </a:r>
            <a:endParaRPr lang="fr-FR" sz="1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Flèche : droite rayée 7">
            <a:extLst>
              <a:ext uri="{FF2B5EF4-FFF2-40B4-BE49-F238E27FC236}">
                <a16:creationId xmlns:a16="http://schemas.microsoft.com/office/drawing/2014/main" id="{87C3C4D5-D6A4-4B1F-B119-E5223E417DBB}"/>
              </a:ext>
            </a:extLst>
          </p:cNvPr>
          <p:cNvSpPr/>
          <p:nvPr/>
        </p:nvSpPr>
        <p:spPr>
          <a:xfrm>
            <a:off x="5340967" y="2056816"/>
            <a:ext cx="826026" cy="633865"/>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Flèche : droite rayée 12">
            <a:extLst>
              <a:ext uri="{FF2B5EF4-FFF2-40B4-BE49-F238E27FC236}">
                <a16:creationId xmlns:a16="http://schemas.microsoft.com/office/drawing/2014/main" id="{4B5CEEC3-E1AB-4155-914F-69791971C9E4}"/>
              </a:ext>
            </a:extLst>
          </p:cNvPr>
          <p:cNvSpPr/>
          <p:nvPr/>
        </p:nvSpPr>
        <p:spPr>
          <a:xfrm>
            <a:off x="5340967" y="5329779"/>
            <a:ext cx="826026" cy="633865"/>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ZoneTexte 13">
            <a:extLst>
              <a:ext uri="{FF2B5EF4-FFF2-40B4-BE49-F238E27FC236}">
                <a16:creationId xmlns:a16="http://schemas.microsoft.com/office/drawing/2014/main" id="{10D5574B-C03A-40C3-AADB-8556CA5BC97F}"/>
              </a:ext>
            </a:extLst>
          </p:cNvPr>
          <p:cNvSpPr txBox="1"/>
          <p:nvPr/>
        </p:nvSpPr>
        <p:spPr>
          <a:xfrm>
            <a:off x="6314454" y="5215923"/>
            <a:ext cx="5538878" cy="830997"/>
          </a:xfrm>
          <a:prstGeom prst="rect">
            <a:avLst/>
          </a:prstGeom>
          <a:solidFill>
            <a:srgbClr val="F2A50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précautions complémentaires respiratoires « renforcées »:</a:t>
            </a:r>
          </a:p>
        </p:txBody>
      </p:sp>
      <p:sp>
        <p:nvSpPr>
          <p:cNvPr id="15" name="ZoneTexte 14">
            <a:extLst>
              <a:ext uri="{FF2B5EF4-FFF2-40B4-BE49-F238E27FC236}">
                <a16:creationId xmlns:a16="http://schemas.microsoft.com/office/drawing/2014/main" id="{9778C243-24B1-4A66-97B2-B61DCFD2FF4F}"/>
              </a:ext>
            </a:extLst>
          </p:cNvPr>
          <p:cNvSpPr txBox="1"/>
          <p:nvPr/>
        </p:nvSpPr>
        <p:spPr>
          <a:xfrm>
            <a:off x="6314453" y="6002972"/>
            <a:ext cx="5538879" cy="707886"/>
          </a:xfrm>
          <a:prstGeom prst="rect">
            <a:avLst/>
          </a:prstGeom>
          <a:solidFill>
            <a:schemeClr val="bg1">
              <a:alpha val="75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39302A"/>
                </a:solidFill>
                <a:effectLst/>
                <a:uLnTx/>
                <a:uFillTx/>
                <a:latin typeface="Calibri Light" panose="020F0302020204030204" pitchFamily="34" charset="0"/>
                <a:ea typeface="Calibri Light" panose="020F0302020204030204" pitchFamily="34" charset="0"/>
                <a:cs typeface="Calibri Light" panose="020F0302020204030204" pitchFamily="34" charset="0"/>
              </a:rPr>
              <a:t> Port de FFP2 par les professionnels</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000" dirty="0">
                <a:solidFill>
                  <a:srgbClr val="39302A"/>
                </a:solidFill>
                <a:latin typeface="Calibri Light" panose="020F0302020204030204" pitchFamily="34" charset="0"/>
                <a:ea typeface="Calibri Light" panose="020F0302020204030204" pitchFamily="34" charset="0"/>
                <a:cs typeface="Calibri Light" panose="020F0302020204030204" pitchFamily="34" charset="0"/>
              </a:rPr>
              <a:t> Aération de la pièce pendant et après le soin</a:t>
            </a:r>
            <a:endParaRPr kumimoji="0" lang="fr-FR" sz="2000" b="0" i="0" u="none" strike="noStrike" kern="1200" cap="none" spc="0" normalizeH="0" baseline="0" noProof="0" dirty="0">
              <a:ln>
                <a:noFill/>
              </a:ln>
              <a:solidFill>
                <a:srgbClr val="39302A"/>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7" name="ZoneTexte 16">
            <a:extLst>
              <a:ext uri="{FF2B5EF4-FFF2-40B4-BE49-F238E27FC236}">
                <a16:creationId xmlns:a16="http://schemas.microsoft.com/office/drawing/2014/main" id="{2667D3CE-9E6D-4782-BB5E-E6FC7308C55B}"/>
              </a:ext>
            </a:extLst>
          </p:cNvPr>
          <p:cNvSpPr txBox="1"/>
          <p:nvPr/>
        </p:nvSpPr>
        <p:spPr>
          <a:xfrm>
            <a:off x="6314453" y="1958249"/>
            <a:ext cx="5739104" cy="83099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précautions complémentaires respiratoires « simples »:</a:t>
            </a:r>
          </a:p>
        </p:txBody>
      </p:sp>
      <p:sp>
        <p:nvSpPr>
          <p:cNvPr id="16" name="ZoneTexte 15">
            <a:extLst>
              <a:ext uri="{FF2B5EF4-FFF2-40B4-BE49-F238E27FC236}">
                <a16:creationId xmlns:a16="http://schemas.microsoft.com/office/drawing/2014/main" id="{DB6875BE-94E1-49CB-B1EF-41E0FC58E6F2}"/>
              </a:ext>
            </a:extLst>
          </p:cNvPr>
          <p:cNvSpPr txBox="1"/>
          <p:nvPr/>
        </p:nvSpPr>
        <p:spPr>
          <a:xfrm>
            <a:off x="6224143" y="2906828"/>
            <a:ext cx="5886564" cy="2169825"/>
          </a:xfrm>
          <a:prstGeom prst="rect">
            <a:avLst/>
          </a:prstGeom>
          <a:solidFill>
            <a:schemeClr val="bg1">
              <a:alpha val="75000"/>
            </a:schemeClr>
          </a:solidFill>
        </p:spPr>
        <p:txBody>
          <a:bodyPr wrap="square" rtlCol="0">
            <a:spAutoFit/>
          </a:bodyPr>
          <a:lstStyle/>
          <a:p>
            <a:pPr>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Professionnels : port de masque à usage médical</a:t>
            </a:r>
          </a:p>
          <a:p>
            <a:pPr>
              <a:lnSpc>
                <a:spcPct val="100000"/>
              </a:lnSpc>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Pièce de vie du patient / chambre : aération régulière</a:t>
            </a:r>
          </a:p>
          <a:p>
            <a:pPr>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Port du masque à usage médical si sortie du patient hors de son domicile si toujours symptomatique.  </a:t>
            </a:r>
          </a:p>
          <a:p>
            <a:pPr>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Visiteur ou prestataire : port du masque à usage médical</a:t>
            </a:r>
          </a:p>
        </p:txBody>
      </p:sp>
      <p:graphicFrame>
        <p:nvGraphicFramePr>
          <p:cNvPr id="18" name="Tableau 10">
            <a:extLst>
              <a:ext uri="{FF2B5EF4-FFF2-40B4-BE49-F238E27FC236}">
                <a16:creationId xmlns:a16="http://schemas.microsoft.com/office/drawing/2014/main" id="{1DB7E1FA-ED72-434A-B7D8-E81A99C335E5}"/>
              </a:ext>
            </a:extLst>
          </p:cNvPr>
          <p:cNvGraphicFramePr>
            <a:graphicFrameLocks/>
          </p:cNvGraphicFramePr>
          <p:nvPr>
            <p:extLst>
              <p:ext uri="{D42A27DB-BD31-4B8C-83A1-F6EECF244321}">
                <p14:modId xmlns:p14="http://schemas.microsoft.com/office/powerpoint/2010/main" val="365388027"/>
              </p:ext>
            </p:extLst>
          </p:nvPr>
        </p:nvGraphicFramePr>
        <p:xfrm>
          <a:off x="212497" y="2056816"/>
          <a:ext cx="4992956" cy="2316480"/>
        </p:xfrm>
        <a:graphic>
          <a:graphicData uri="http://schemas.openxmlformats.org/drawingml/2006/table">
            <a:tbl>
              <a:tblPr firstRow="1" bandRow="1">
                <a:tableStyleId>{5C22544A-7EE6-4342-B048-85BDC9FD1C3A}</a:tableStyleId>
              </a:tblPr>
              <a:tblGrid>
                <a:gridCol w="1793164">
                  <a:extLst>
                    <a:ext uri="{9D8B030D-6E8A-4147-A177-3AD203B41FA5}">
                      <a16:colId xmlns:a16="http://schemas.microsoft.com/office/drawing/2014/main" val="497457502"/>
                    </a:ext>
                  </a:extLst>
                </a:gridCol>
                <a:gridCol w="1616380">
                  <a:extLst>
                    <a:ext uri="{9D8B030D-6E8A-4147-A177-3AD203B41FA5}">
                      <a16:colId xmlns:a16="http://schemas.microsoft.com/office/drawing/2014/main" val="823101198"/>
                    </a:ext>
                  </a:extLst>
                </a:gridCol>
                <a:gridCol w="1583412">
                  <a:extLst>
                    <a:ext uri="{9D8B030D-6E8A-4147-A177-3AD203B41FA5}">
                      <a16:colId xmlns:a16="http://schemas.microsoft.com/office/drawing/2014/main" val="1597994240"/>
                    </a:ext>
                  </a:extLst>
                </a:gridCol>
              </a:tblGrid>
              <a:tr h="641191">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Qualité ventilation</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Micro-organismes</a:t>
                      </a:r>
                    </a:p>
                  </a:txBody>
                  <a:tcPr>
                    <a:solidFill>
                      <a:schemeClr val="accent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kern="1200" noProof="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Exposition</a:t>
                      </a:r>
                    </a:p>
                  </a:txBody>
                  <a:tcPr>
                    <a:solidFill>
                      <a:schemeClr val="accent2">
                        <a:lumMod val="75000"/>
                      </a:schemeClr>
                    </a:solidFill>
                  </a:tcPr>
                </a:tc>
                <a:extLst>
                  <a:ext uri="{0D108BD9-81ED-4DB2-BD59-A6C34878D82A}">
                    <a16:rowId xmlns:a16="http://schemas.microsoft.com/office/drawing/2014/main" val="867028927"/>
                  </a:ext>
                </a:extLst>
              </a:tr>
              <a:tr h="1477527">
                <a:tc>
                  <a:txBody>
                    <a:bodyPr/>
                    <a:lstStyle/>
                    <a:p>
                      <a:pPr algn="l"/>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Aération possible</a:t>
                      </a:r>
                    </a:p>
                    <a:p>
                      <a:pPr algn="l"/>
                      <a:r>
                        <a:rPr lang="fr-FR" sz="2000" b="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Ouverture des fenêtres durant les soins</a:t>
                      </a:r>
                      <a:endParaRPr lang="fr-FR" sz="2000" b="0" i="1" kern="1200" dirty="0">
                        <a:solidFill>
                          <a:schemeClr val="accent5">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Pathogène Type </a:t>
                      </a: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 </a:t>
                      </a:r>
                      <a:r>
                        <a:rPr lang="fr-FR" sz="2000" b="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(suspicion)</a:t>
                      </a:r>
                    </a:p>
                    <a:p>
                      <a:pPr algn="l"/>
                      <a:endParaRPr lang="fr-FR" sz="2000" b="0" i="0" dirty="0">
                        <a:solidFill>
                          <a:schemeClr val="accent5">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noProof="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Faible ou modérée: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(en l’absence de </a:t>
                      </a:r>
                      <a:r>
                        <a:rPr lang="fr-FR" sz="2000" kern="12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PGA </a:t>
                      </a:r>
                      <a:r>
                        <a:rPr lang="fr-FR" sz="2000" kern="1200" noProof="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à risque élevé)</a:t>
                      </a:r>
                    </a:p>
                  </a:txBody>
                  <a:tcPr/>
                </a:tc>
                <a:extLst>
                  <a:ext uri="{0D108BD9-81ED-4DB2-BD59-A6C34878D82A}">
                    <a16:rowId xmlns:a16="http://schemas.microsoft.com/office/drawing/2014/main" val="3273529"/>
                  </a:ext>
                </a:extLst>
              </a:tr>
            </a:tbl>
          </a:graphicData>
        </a:graphic>
      </p:graphicFrame>
      <p:sp>
        <p:nvSpPr>
          <p:cNvPr id="20" name="ZoneTexte 19">
            <a:extLst>
              <a:ext uri="{FF2B5EF4-FFF2-40B4-BE49-F238E27FC236}">
                <a16:creationId xmlns:a16="http://schemas.microsoft.com/office/drawing/2014/main" id="{B5186E25-BB41-49E4-A7BA-073914AC4BA4}"/>
              </a:ext>
            </a:extLst>
          </p:cNvPr>
          <p:cNvSpPr txBox="1"/>
          <p:nvPr/>
        </p:nvSpPr>
        <p:spPr>
          <a:xfrm>
            <a:off x="2350853" y="5446656"/>
            <a:ext cx="2626020" cy="400110"/>
          </a:xfrm>
          <a:prstGeom prst="rect">
            <a:avLst/>
          </a:prstGeom>
          <a:solidFill>
            <a:srgbClr val="F2A50C"/>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fr-FR"/>
            </a:defPPr>
            <a:lvl1pPr marL="342900">
              <a:defRPr sz="2000" b="1">
                <a:latin typeface="Calibri Light" panose="020F0302020204030204" pitchFamily="34" charset="0"/>
                <a:ea typeface="Calibri Light" panose="020F0302020204030204" pitchFamily="34" charset="0"/>
                <a:cs typeface="Calibri Light" panose="020F0302020204030204" pitchFamily="34" charset="0"/>
              </a:defRPr>
            </a:lvl1pPr>
          </a:lstStyle>
          <a:p>
            <a:r>
              <a:rPr lang="fr-FR" dirty="0">
                <a:sym typeface="Wingdings" panose="05000000000000000000" pitchFamily="2" charset="2"/>
              </a:rPr>
              <a:t>PGA </a:t>
            </a:r>
            <a:r>
              <a:rPr lang="fr-FR" b="0" dirty="0">
                <a:sym typeface="Wingdings" panose="05000000000000000000" pitchFamily="2" charset="2"/>
              </a:rPr>
              <a:t>à risque élevé</a:t>
            </a:r>
          </a:p>
        </p:txBody>
      </p:sp>
      <p:sp>
        <p:nvSpPr>
          <p:cNvPr id="21" name="Explosion : 8 points 11">
            <a:extLst>
              <a:ext uri="{FF2B5EF4-FFF2-40B4-BE49-F238E27FC236}">
                <a16:creationId xmlns:a16="http://schemas.microsoft.com/office/drawing/2014/main" id="{EC76035D-1A9B-4D2C-A8E1-ED6D483F34CE}"/>
              </a:ext>
            </a:extLst>
          </p:cNvPr>
          <p:cNvSpPr/>
          <p:nvPr/>
        </p:nvSpPr>
        <p:spPr>
          <a:xfrm>
            <a:off x="1119120" y="4907084"/>
            <a:ext cx="1300905" cy="924045"/>
          </a:xfrm>
          <a:prstGeom prst="irregularSeal1">
            <a:avLst/>
          </a:prstGeom>
          <a:solidFill>
            <a:srgbClr val="F2A50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&amp; SI </a:t>
            </a:r>
          </a:p>
        </p:txBody>
      </p:sp>
      <p:sp>
        <p:nvSpPr>
          <p:cNvPr id="22" name="ZoneTexte 21"/>
          <p:cNvSpPr txBox="1"/>
          <p:nvPr/>
        </p:nvSpPr>
        <p:spPr>
          <a:xfrm>
            <a:off x="10877197" y="99716"/>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291077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6296590-8828-4EF4-98B5-820D4F2C8574}"/>
              </a:ext>
            </a:extLst>
          </p:cNvPr>
          <p:cNvSpPr txBox="1"/>
          <p:nvPr/>
        </p:nvSpPr>
        <p:spPr>
          <a:xfrm>
            <a:off x="346453" y="562998"/>
            <a:ext cx="10724670" cy="1384995"/>
          </a:xfrm>
          <a:prstGeom prst="rect">
            <a:avLst/>
          </a:prstGeom>
          <a:solidFill>
            <a:schemeClr val="bg1">
              <a:alpha val="75000"/>
            </a:schemeClr>
          </a:solidFill>
        </p:spPr>
        <p:txBody>
          <a:bodyPr wrap="square">
            <a:spAutoFit/>
          </a:bodyPr>
          <a:lstStyle/>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5/ </a:t>
            </a:r>
            <a:r>
              <a:rPr lang="fr-FR" sz="2800"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À </a:t>
            </a: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J5 aggravation clinique;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hospitalisation en pneumologie.</a:t>
            </a:r>
          </a:p>
          <a:p>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patiente présente une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toux importante et ne supporte plus le masque.</a:t>
            </a:r>
          </a:p>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qualité de la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ventilation est conforme.</a:t>
            </a:r>
            <a:endParaRPr lang="fr-FR" sz="20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ZoneTexte 4">
            <a:extLst>
              <a:ext uri="{FF2B5EF4-FFF2-40B4-BE49-F238E27FC236}">
                <a16:creationId xmlns:a16="http://schemas.microsoft.com/office/drawing/2014/main" id="{52C11D93-AD6E-45C9-A062-3D6A44AD8EBC}"/>
              </a:ext>
            </a:extLst>
          </p:cNvPr>
          <p:cNvSpPr txBox="1"/>
          <p:nvPr/>
        </p:nvSpPr>
        <p:spPr>
          <a:xfrm>
            <a:off x="356285" y="3233291"/>
            <a:ext cx="9601013" cy="584775"/>
          </a:xfrm>
          <a:prstGeom prst="rect">
            <a:avLst/>
          </a:prstGeom>
          <a:solidFill>
            <a:schemeClr val="accent1">
              <a:lumMod val="60000"/>
              <a:lumOff val="40000"/>
            </a:schemeClr>
          </a:solidFill>
        </p:spPr>
        <p:txBody>
          <a:bodyPr wrap="square" rtlCol="0">
            <a:spAutoFit/>
          </a:bodyPr>
          <a:lstStyle/>
          <a:p>
            <a:r>
              <a:rPr lang="fr-FR" sz="3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Quelles précautions respiratoires mettez-vous en place ?</a:t>
            </a:r>
          </a:p>
        </p:txBody>
      </p:sp>
      <p:sp>
        <p:nvSpPr>
          <p:cNvPr id="9" name="ZoneTexte 8"/>
          <p:cNvSpPr txBox="1"/>
          <p:nvPr/>
        </p:nvSpPr>
        <p:spPr>
          <a:xfrm>
            <a:off x="10877197" y="110600"/>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385560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56FFC20-E141-4AEB-9531-51987F1C0191}"/>
              </a:ext>
            </a:extLst>
          </p:cNvPr>
          <p:cNvSpPr txBox="1"/>
          <p:nvPr/>
        </p:nvSpPr>
        <p:spPr>
          <a:xfrm>
            <a:off x="340200" y="559132"/>
            <a:ext cx="10586157" cy="830997"/>
          </a:xfrm>
          <a:prstGeom prst="rect">
            <a:avLst/>
          </a:prstGeom>
          <a:solidFill>
            <a:schemeClr val="bg1">
              <a:alpha val="80000"/>
            </a:schemeClr>
          </a:solidFill>
        </p:spPr>
        <p:txBody>
          <a:bodyPr wrap="square">
            <a:spAutoFit/>
          </a:bodyPr>
          <a:lstStyle/>
          <a:p>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5/ </a:t>
            </a:r>
            <a:r>
              <a:rPr lang="fr-FR" sz="2400"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À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J5 aggravation clinique; hospitalisation en </a:t>
            </a:r>
            <a:r>
              <a:rPr lang="fr-FR" sz="2400"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pneumologie ;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patiente présente une toux importante et ne supporte plus le </a:t>
            </a:r>
            <a:r>
              <a:rPr lang="fr-FR" sz="2400"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masque ;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qualité de ventilation conforme</a:t>
            </a:r>
            <a:endParaRPr lang="fr-FR"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Flèche : droite rayée 7">
            <a:extLst>
              <a:ext uri="{FF2B5EF4-FFF2-40B4-BE49-F238E27FC236}">
                <a16:creationId xmlns:a16="http://schemas.microsoft.com/office/drawing/2014/main" id="{87C3C4D5-D6A4-4B1F-B119-E5223E417DBB}"/>
              </a:ext>
            </a:extLst>
          </p:cNvPr>
          <p:cNvSpPr/>
          <p:nvPr/>
        </p:nvSpPr>
        <p:spPr>
          <a:xfrm>
            <a:off x="5295730" y="1702969"/>
            <a:ext cx="832148" cy="633865"/>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Flèche : droite rayée 12">
            <a:extLst>
              <a:ext uri="{FF2B5EF4-FFF2-40B4-BE49-F238E27FC236}">
                <a16:creationId xmlns:a16="http://schemas.microsoft.com/office/drawing/2014/main" id="{4B5CEEC3-E1AB-4155-914F-69791971C9E4}"/>
              </a:ext>
            </a:extLst>
          </p:cNvPr>
          <p:cNvSpPr/>
          <p:nvPr/>
        </p:nvSpPr>
        <p:spPr>
          <a:xfrm>
            <a:off x="5301852" y="5557009"/>
            <a:ext cx="826026" cy="633865"/>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ZoneTexte 13">
            <a:extLst>
              <a:ext uri="{FF2B5EF4-FFF2-40B4-BE49-F238E27FC236}">
                <a16:creationId xmlns:a16="http://schemas.microsoft.com/office/drawing/2014/main" id="{10D5574B-C03A-40C3-AADB-8556CA5BC97F}"/>
              </a:ext>
            </a:extLst>
          </p:cNvPr>
          <p:cNvSpPr txBox="1"/>
          <p:nvPr/>
        </p:nvSpPr>
        <p:spPr>
          <a:xfrm>
            <a:off x="6314454" y="5458444"/>
            <a:ext cx="5538878" cy="830997"/>
          </a:xfrm>
          <a:prstGeom prst="rect">
            <a:avLst/>
          </a:prstGeom>
          <a:solidFill>
            <a:srgbClr val="F2A50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précautions complémentaires respiratoires « renforcées »:</a:t>
            </a:r>
          </a:p>
        </p:txBody>
      </p:sp>
      <p:sp>
        <p:nvSpPr>
          <p:cNvPr id="15" name="ZoneTexte 14">
            <a:extLst>
              <a:ext uri="{FF2B5EF4-FFF2-40B4-BE49-F238E27FC236}">
                <a16:creationId xmlns:a16="http://schemas.microsoft.com/office/drawing/2014/main" id="{9778C243-24B1-4A66-97B2-B61DCFD2FF4F}"/>
              </a:ext>
            </a:extLst>
          </p:cNvPr>
          <p:cNvSpPr txBox="1"/>
          <p:nvPr/>
        </p:nvSpPr>
        <p:spPr>
          <a:xfrm>
            <a:off x="6259117" y="6342154"/>
            <a:ext cx="5594215" cy="400110"/>
          </a:xfrm>
          <a:prstGeom prst="rect">
            <a:avLst/>
          </a:prstGeom>
          <a:solidFill>
            <a:schemeClr val="bg1">
              <a:alpha val="75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39302A"/>
                </a:solidFill>
                <a:effectLst/>
                <a:uLnTx/>
                <a:uFillTx/>
                <a:latin typeface="Calibri Light" panose="020F0302020204030204" pitchFamily="34" charset="0"/>
                <a:ea typeface="Calibri Light" panose="020F0302020204030204" pitchFamily="34" charset="0"/>
                <a:cs typeface="Calibri Light" panose="020F0302020204030204" pitchFamily="34" charset="0"/>
              </a:rPr>
              <a:t>Port de FFP2 par les professionnels et les visiteurs</a:t>
            </a:r>
          </a:p>
        </p:txBody>
      </p:sp>
      <p:sp>
        <p:nvSpPr>
          <p:cNvPr id="17" name="ZoneTexte 16">
            <a:extLst>
              <a:ext uri="{FF2B5EF4-FFF2-40B4-BE49-F238E27FC236}">
                <a16:creationId xmlns:a16="http://schemas.microsoft.com/office/drawing/2014/main" id="{2667D3CE-9E6D-4782-BB5E-E6FC7308C55B}"/>
              </a:ext>
            </a:extLst>
          </p:cNvPr>
          <p:cNvSpPr txBox="1"/>
          <p:nvPr/>
        </p:nvSpPr>
        <p:spPr>
          <a:xfrm>
            <a:off x="6273401" y="1604404"/>
            <a:ext cx="5579931" cy="83099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précautions complémentaires respiratoires « simples »:</a:t>
            </a:r>
          </a:p>
        </p:txBody>
      </p:sp>
      <p:sp>
        <p:nvSpPr>
          <p:cNvPr id="16" name="ZoneTexte 15">
            <a:extLst>
              <a:ext uri="{FF2B5EF4-FFF2-40B4-BE49-F238E27FC236}">
                <a16:creationId xmlns:a16="http://schemas.microsoft.com/office/drawing/2014/main" id="{DB6875BE-94E1-49CB-B1EF-41E0FC58E6F2}"/>
              </a:ext>
            </a:extLst>
          </p:cNvPr>
          <p:cNvSpPr txBox="1"/>
          <p:nvPr/>
        </p:nvSpPr>
        <p:spPr>
          <a:xfrm>
            <a:off x="6273401" y="2488114"/>
            <a:ext cx="5579931" cy="2816156"/>
          </a:xfrm>
          <a:prstGeom prst="rect">
            <a:avLst/>
          </a:prstGeom>
          <a:solidFill>
            <a:schemeClr val="bg1">
              <a:alpha val="75000"/>
            </a:schemeClr>
          </a:solidFill>
        </p:spPr>
        <p:txBody>
          <a:bodyPr wrap="square" rtlCol="0">
            <a:spAutoFit/>
          </a:bodyPr>
          <a:lstStyle/>
          <a:p>
            <a:pPr>
              <a:spcBef>
                <a:spcPts val="600"/>
              </a:spcBef>
              <a:buFont typeface="Wingdings" panose="05000000000000000000" pitchFamily="2" charset="2"/>
              <a:buChar char="Ø"/>
            </a:pPr>
            <a:r>
              <a:rPr lang="fr-FR"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Professionnels et visiteurs: port de masque à usage médical avant l’entrée en chambre et à retirer après la sortie de la chambre</a:t>
            </a:r>
          </a:p>
          <a:p>
            <a:pPr>
              <a:lnSpc>
                <a:spcPct val="100000"/>
              </a:lnSpc>
              <a:spcBef>
                <a:spcPts val="600"/>
              </a:spcBef>
              <a:buFont typeface="Wingdings" panose="05000000000000000000" pitchFamily="2" charset="2"/>
              <a:buChar char="Ø"/>
            </a:pPr>
            <a:r>
              <a:rPr lang="fr-FR"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Chambre individuelle porte fermée; ouverture extérieure possible (fenêtre, baie…)</a:t>
            </a:r>
          </a:p>
          <a:p>
            <a:pPr>
              <a:lnSpc>
                <a:spcPct val="100000"/>
              </a:lnSpc>
              <a:spcBef>
                <a:spcPts val="600"/>
              </a:spcBef>
              <a:buFont typeface="Wingdings" panose="05000000000000000000" pitchFamily="2" charset="2"/>
              <a:buChar char="Ø"/>
            </a:pPr>
            <a:r>
              <a:rPr lang="fr-FR"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Devant la chambre: affichage PC Respiratoires + masques usage médical + SHA</a:t>
            </a:r>
          </a:p>
          <a:p>
            <a:pPr>
              <a:spcBef>
                <a:spcPts val="600"/>
              </a:spcBef>
              <a:buFont typeface="Wingdings" panose="05000000000000000000" pitchFamily="2" charset="2"/>
              <a:buChar char="Ø"/>
            </a:pPr>
            <a:r>
              <a:rPr lang="fr-FR"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Sortie encadrée: éducation du patient au port de masque, HDM en sortie et entrée de chambre…</a:t>
            </a:r>
          </a:p>
        </p:txBody>
      </p:sp>
      <p:graphicFrame>
        <p:nvGraphicFramePr>
          <p:cNvPr id="18" name="Tableau 10">
            <a:extLst>
              <a:ext uri="{FF2B5EF4-FFF2-40B4-BE49-F238E27FC236}">
                <a16:creationId xmlns:a16="http://schemas.microsoft.com/office/drawing/2014/main" id="{1DB7E1FA-ED72-434A-B7D8-E81A99C335E5}"/>
              </a:ext>
            </a:extLst>
          </p:cNvPr>
          <p:cNvGraphicFramePr>
            <a:graphicFrameLocks/>
          </p:cNvGraphicFramePr>
          <p:nvPr>
            <p:extLst>
              <p:ext uri="{D42A27DB-BD31-4B8C-83A1-F6EECF244321}">
                <p14:modId xmlns:p14="http://schemas.microsoft.com/office/powerpoint/2010/main" val="1121651515"/>
              </p:ext>
            </p:extLst>
          </p:nvPr>
        </p:nvGraphicFramePr>
        <p:xfrm>
          <a:off x="228598" y="1682518"/>
          <a:ext cx="4921609" cy="3048000"/>
        </p:xfrm>
        <a:graphic>
          <a:graphicData uri="http://schemas.openxmlformats.org/drawingml/2006/table">
            <a:tbl>
              <a:tblPr firstRow="1" bandRow="1">
                <a:tableStyleId>{5C22544A-7EE6-4342-B048-85BDC9FD1C3A}</a:tableStyleId>
              </a:tblPr>
              <a:tblGrid>
                <a:gridCol w="1777846">
                  <a:extLst>
                    <a:ext uri="{9D8B030D-6E8A-4147-A177-3AD203B41FA5}">
                      <a16:colId xmlns:a16="http://schemas.microsoft.com/office/drawing/2014/main" val="497457502"/>
                    </a:ext>
                  </a:extLst>
                </a:gridCol>
                <a:gridCol w="1588077">
                  <a:extLst>
                    <a:ext uri="{9D8B030D-6E8A-4147-A177-3AD203B41FA5}">
                      <a16:colId xmlns:a16="http://schemas.microsoft.com/office/drawing/2014/main" val="823101198"/>
                    </a:ext>
                  </a:extLst>
                </a:gridCol>
                <a:gridCol w="1555686">
                  <a:extLst>
                    <a:ext uri="{9D8B030D-6E8A-4147-A177-3AD203B41FA5}">
                      <a16:colId xmlns:a16="http://schemas.microsoft.com/office/drawing/2014/main" val="1597994240"/>
                    </a:ext>
                  </a:extLst>
                </a:gridCol>
              </a:tblGrid>
              <a:tr h="370840">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Qualité ventilation</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Micro-organismes</a:t>
                      </a:r>
                    </a:p>
                  </a:txBody>
                  <a:tcPr>
                    <a:solidFill>
                      <a:schemeClr val="accent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kern="1200" noProof="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Exposition</a:t>
                      </a:r>
                    </a:p>
                  </a:txBody>
                  <a:tcPr>
                    <a:solidFill>
                      <a:schemeClr val="accent2">
                        <a:lumMod val="75000"/>
                      </a:schemeClr>
                    </a:solidFill>
                  </a:tcPr>
                </a:tc>
                <a:extLst>
                  <a:ext uri="{0D108BD9-81ED-4DB2-BD59-A6C34878D82A}">
                    <a16:rowId xmlns:a16="http://schemas.microsoft.com/office/drawing/2014/main" val="867028927"/>
                  </a:ext>
                </a:extLst>
              </a:tr>
              <a:tr h="370840">
                <a:tc>
                  <a:txBody>
                    <a:bodyPr/>
                    <a:lstStyle/>
                    <a:p>
                      <a:pPr algn="ct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Ventilation conforme</a:t>
                      </a:r>
                    </a:p>
                    <a:p>
                      <a:pPr algn="ctr"/>
                      <a:endParaRPr lang="fr-FR" sz="2000" b="0" i="1" kern="1200" dirty="0">
                        <a:solidFill>
                          <a:schemeClr val="accent5">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Pathogène Type </a:t>
                      </a: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 </a:t>
                      </a:r>
                      <a:r>
                        <a:rPr lang="fr-FR" sz="1800" b="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(suspicion)</a:t>
                      </a:r>
                    </a:p>
                    <a:p>
                      <a:pPr algn="ctr"/>
                      <a:endParaRPr lang="fr-FR" sz="1800" b="0" i="0" dirty="0">
                        <a:solidFill>
                          <a:schemeClr val="accent5">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kern="1200" noProof="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Faible ou modérée: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(quel que soit le temps de contact, et y compris si PGA à risque modéré)</a:t>
                      </a:r>
                      <a:endParaRPr lang="fr-FR" sz="1800" i="1" kern="1200" noProof="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273529"/>
                  </a:ext>
                </a:extLst>
              </a:tr>
            </a:tbl>
          </a:graphicData>
        </a:graphic>
      </p:graphicFrame>
      <p:sp>
        <p:nvSpPr>
          <p:cNvPr id="21" name="ZoneTexte 20">
            <a:extLst>
              <a:ext uri="{FF2B5EF4-FFF2-40B4-BE49-F238E27FC236}">
                <a16:creationId xmlns:a16="http://schemas.microsoft.com/office/drawing/2014/main" id="{27D1704B-1876-47A3-91C0-5CDAC352941C}"/>
              </a:ext>
            </a:extLst>
          </p:cNvPr>
          <p:cNvSpPr txBox="1"/>
          <p:nvPr/>
        </p:nvSpPr>
        <p:spPr>
          <a:xfrm>
            <a:off x="2051699" y="5703982"/>
            <a:ext cx="2786500" cy="400110"/>
          </a:xfrm>
          <a:prstGeom prst="rect">
            <a:avLst/>
          </a:prstGeom>
          <a:solidFill>
            <a:srgbClr val="F2A50C"/>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fr-FR"/>
            </a:defPPr>
            <a:lvl1pPr marL="342900">
              <a:defRPr sz="2000" b="1">
                <a:latin typeface="Calibri Light" panose="020F0302020204030204" pitchFamily="34" charset="0"/>
                <a:ea typeface="Calibri Light" panose="020F0302020204030204" pitchFamily="34" charset="0"/>
                <a:cs typeface="Calibri Light" panose="020F0302020204030204" pitchFamily="34" charset="0"/>
              </a:defRPr>
            </a:lvl1pPr>
          </a:lstStyle>
          <a:p>
            <a:r>
              <a:rPr lang="fr-FR" dirty="0">
                <a:sym typeface="Wingdings" panose="05000000000000000000" pitchFamily="2" charset="2"/>
              </a:rPr>
              <a:t> PGA </a:t>
            </a:r>
            <a:r>
              <a:rPr lang="fr-FR" b="0" dirty="0">
                <a:sym typeface="Wingdings" panose="05000000000000000000" pitchFamily="2" charset="2"/>
              </a:rPr>
              <a:t>à risque élevé</a:t>
            </a:r>
          </a:p>
        </p:txBody>
      </p:sp>
      <p:sp>
        <p:nvSpPr>
          <p:cNvPr id="19" name="Explosion : 8 points 11">
            <a:extLst>
              <a:ext uri="{FF2B5EF4-FFF2-40B4-BE49-F238E27FC236}">
                <a16:creationId xmlns:a16="http://schemas.microsoft.com/office/drawing/2014/main" id="{EC76035D-1A9B-4D2C-A8E1-ED6D483F34CE}"/>
              </a:ext>
            </a:extLst>
          </p:cNvPr>
          <p:cNvSpPr/>
          <p:nvPr/>
        </p:nvSpPr>
        <p:spPr>
          <a:xfrm>
            <a:off x="1138528" y="5053192"/>
            <a:ext cx="1300905" cy="924045"/>
          </a:xfrm>
          <a:prstGeom prst="irregularSeal1">
            <a:avLst/>
          </a:prstGeom>
          <a:solidFill>
            <a:srgbClr val="F2A50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&amp; SI </a:t>
            </a:r>
          </a:p>
        </p:txBody>
      </p:sp>
      <p:sp>
        <p:nvSpPr>
          <p:cNvPr id="22" name="ZoneTexte 21"/>
          <p:cNvSpPr txBox="1"/>
          <p:nvPr/>
        </p:nvSpPr>
        <p:spPr>
          <a:xfrm>
            <a:off x="10877197" y="110600"/>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285816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C34F304-2889-4CFD-B300-D65E3F4290C0}"/>
              </a:ext>
            </a:extLst>
          </p:cNvPr>
          <p:cNvSpPr txBox="1"/>
          <p:nvPr/>
        </p:nvSpPr>
        <p:spPr>
          <a:xfrm>
            <a:off x="340978" y="559642"/>
            <a:ext cx="10957850" cy="1384995"/>
          </a:xfrm>
          <a:prstGeom prst="rect">
            <a:avLst/>
          </a:prstGeom>
          <a:noFill/>
        </p:spPr>
        <p:txBody>
          <a:bodyPr wrap="square">
            <a:spAutoFit/>
          </a:bodyPr>
          <a:lstStyle>
            <a:defPPr>
              <a:defRPr lang="fr-FR"/>
            </a:defPPr>
            <a:lvl1pPr>
              <a:defRPr sz="2400">
                <a:solidFill>
                  <a:srgbClr val="00206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fr-FR" sz="2800" dirty="0">
                <a:solidFill>
                  <a:schemeClr val="accent2">
                    <a:lumMod val="75000"/>
                  </a:schemeClr>
                </a:solidFill>
              </a:rPr>
              <a:t>6/ </a:t>
            </a:r>
            <a:r>
              <a:rPr lang="fr-FR" sz="2800" dirty="0" smtClean="0">
                <a:solidFill>
                  <a:schemeClr val="accent2">
                    <a:lumMod val="75000"/>
                  </a:schemeClr>
                </a:solidFill>
              </a:rPr>
              <a:t>À </a:t>
            </a:r>
            <a:r>
              <a:rPr lang="fr-FR" sz="2800" dirty="0">
                <a:solidFill>
                  <a:schemeClr val="accent2">
                    <a:lumMod val="75000"/>
                  </a:schemeClr>
                </a:solidFill>
              </a:rPr>
              <a:t>J6, aggravation clinique, </a:t>
            </a:r>
            <a:r>
              <a:rPr lang="fr-FR" sz="2800" b="1" dirty="0">
                <a:solidFill>
                  <a:schemeClr val="accent2">
                    <a:lumMod val="75000"/>
                  </a:schemeClr>
                </a:solidFill>
              </a:rPr>
              <a:t>suspicion de tuberculose </a:t>
            </a:r>
            <a:r>
              <a:rPr lang="fr-FR" sz="2800" dirty="0" smtClean="0">
                <a:solidFill>
                  <a:schemeClr val="accent2">
                    <a:lumMod val="75000"/>
                  </a:schemeClr>
                </a:solidFill>
              </a:rPr>
              <a:t>respiratoire ;</a:t>
            </a:r>
            <a:endParaRPr lang="fr-FR" sz="2800" dirty="0">
              <a:solidFill>
                <a:schemeClr val="accent2">
                  <a:lumMod val="75000"/>
                </a:schemeClr>
              </a:solidFill>
            </a:endParaRPr>
          </a:p>
          <a:p>
            <a:r>
              <a:rPr lang="fr-FR" sz="2800" dirty="0">
                <a:solidFill>
                  <a:schemeClr val="accent2">
                    <a:lumMod val="75000"/>
                  </a:schemeClr>
                </a:solidFill>
              </a:rPr>
              <a:t>une </a:t>
            </a:r>
            <a:r>
              <a:rPr lang="fr-FR" sz="2800" b="1" dirty="0">
                <a:solidFill>
                  <a:schemeClr val="accent2">
                    <a:lumMod val="75000"/>
                  </a:schemeClr>
                </a:solidFill>
              </a:rPr>
              <a:t>fibroscopie bronchique</a:t>
            </a:r>
            <a:r>
              <a:rPr lang="fr-FR" sz="2800" dirty="0">
                <a:solidFill>
                  <a:schemeClr val="accent2">
                    <a:lumMod val="75000"/>
                  </a:schemeClr>
                </a:solidFill>
              </a:rPr>
              <a:t> est réalisée.</a:t>
            </a:r>
          </a:p>
          <a:p>
            <a:r>
              <a:rPr lang="fr-FR" sz="2800" dirty="0" smtClean="0">
                <a:solidFill>
                  <a:schemeClr val="accent2">
                    <a:lumMod val="75000"/>
                  </a:schemeClr>
                </a:solidFill>
              </a:rPr>
              <a:t>La </a:t>
            </a:r>
            <a:r>
              <a:rPr lang="fr-FR" sz="2800" b="1" dirty="0">
                <a:solidFill>
                  <a:schemeClr val="accent2">
                    <a:lumMod val="75000"/>
                  </a:schemeClr>
                </a:solidFill>
              </a:rPr>
              <a:t>ventilation est conforme.</a:t>
            </a:r>
          </a:p>
        </p:txBody>
      </p:sp>
      <p:sp>
        <p:nvSpPr>
          <p:cNvPr id="5" name="ZoneTexte 4">
            <a:extLst>
              <a:ext uri="{FF2B5EF4-FFF2-40B4-BE49-F238E27FC236}">
                <a16:creationId xmlns:a16="http://schemas.microsoft.com/office/drawing/2014/main" id="{52C11D93-AD6E-45C9-A062-3D6A44AD8EBC}"/>
              </a:ext>
            </a:extLst>
          </p:cNvPr>
          <p:cNvSpPr txBox="1"/>
          <p:nvPr/>
        </p:nvSpPr>
        <p:spPr>
          <a:xfrm>
            <a:off x="409805" y="3223766"/>
            <a:ext cx="9601013" cy="584775"/>
          </a:xfrm>
          <a:prstGeom prst="rect">
            <a:avLst/>
          </a:prstGeom>
          <a:solidFill>
            <a:schemeClr val="accent1">
              <a:lumMod val="60000"/>
              <a:lumOff val="40000"/>
            </a:schemeClr>
          </a:solidFill>
        </p:spPr>
        <p:txBody>
          <a:bodyPr wrap="square" rtlCol="0">
            <a:spAutoFit/>
          </a:bodyPr>
          <a:lstStyle/>
          <a:p>
            <a:r>
              <a:rPr lang="fr-FR" sz="3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Quelles précautions respiratoires mettez-vous en place ?</a:t>
            </a:r>
          </a:p>
        </p:txBody>
      </p:sp>
      <p:sp>
        <p:nvSpPr>
          <p:cNvPr id="9" name="ZoneTexte 8"/>
          <p:cNvSpPr txBox="1"/>
          <p:nvPr/>
        </p:nvSpPr>
        <p:spPr>
          <a:xfrm>
            <a:off x="10877197" y="121486"/>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136250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10">
            <a:extLst>
              <a:ext uri="{FF2B5EF4-FFF2-40B4-BE49-F238E27FC236}">
                <a16:creationId xmlns:a16="http://schemas.microsoft.com/office/drawing/2014/main" id="{4C129757-8F6C-43DC-B9DC-D2EF4157EE26}"/>
              </a:ext>
            </a:extLst>
          </p:cNvPr>
          <p:cNvGraphicFramePr>
            <a:graphicFrameLocks/>
          </p:cNvGraphicFramePr>
          <p:nvPr>
            <p:extLst>
              <p:ext uri="{D42A27DB-BD31-4B8C-83A1-F6EECF244321}">
                <p14:modId xmlns:p14="http://schemas.microsoft.com/office/powerpoint/2010/main" val="3484897519"/>
              </p:ext>
            </p:extLst>
          </p:nvPr>
        </p:nvGraphicFramePr>
        <p:xfrm>
          <a:off x="409804" y="1939001"/>
          <a:ext cx="4279700" cy="2316480"/>
        </p:xfrm>
        <a:graphic>
          <a:graphicData uri="http://schemas.openxmlformats.org/drawingml/2006/table">
            <a:tbl>
              <a:tblPr firstRow="1" bandRow="1">
                <a:tableStyleId>{5C22544A-7EE6-4342-B048-85BDC9FD1C3A}</a:tableStyleId>
              </a:tblPr>
              <a:tblGrid>
                <a:gridCol w="1332121">
                  <a:extLst>
                    <a:ext uri="{9D8B030D-6E8A-4147-A177-3AD203B41FA5}">
                      <a16:colId xmlns:a16="http://schemas.microsoft.com/office/drawing/2014/main" val="497457502"/>
                    </a:ext>
                  </a:extLst>
                </a:gridCol>
                <a:gridCol w="1383558">
                  <a:extLst>
                    <a:ext uri="{9D8B030D-6E8A-4147-A177-3AD203B41FA5}">
                      <a16:colId xmlns:a16="http://schemas.microsoft.com/office/drawing/2014/main" val="823101198"/>
                    </a:ext>
                  </a:extLst>
                </a:gridCol>
                <a:gridCol w="1564021">
                  <a:extLst>
                    <a:ext uri="{9D8B030D-6E8A-4147-A177-3AD203B41FA5}">
                      <a16:colId xmlns:a16="http://schemas.microsoft.com/office/drawing/2014/main" val="1597994240"/>
                    </a:ext>
                  </a:extLst>
                </a:gridCol>
              </a:tblGrid>
              <a:tr h="324071">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Qualité ventilation</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Micro-organismes</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Exposition</a:t>
                      </a:r>
                    </a:p>
                  </a:txBody>
                  <a:tcPr>
                    <a:solidFill>
                      <a:schemeClr val="accent2">
                        <a:lumMod val="75000"/>
                      </a:schemeClr>
                    </a:solidFill>
                  </a:tcPr>
                </a:tc>
                <a:extLst>
                  <a:ext uri="{0D108BD9-81ED-4DB2-BD59-A6C34878D82A}">
                    <a16:rowId xmlns:a16="http://schemas.microsoft.com/office/drawing/2014/main" val="867028927"/>
                  </a:ext>
                </a:extLst>
              </a:tr>
              <a:tr h="370840">
                <a:tc>
                  <a:txBody>
                    <a:bodyPr/>
                    <a:lstStyle/>
                    <a:p>
                      <a:pPr algn="ct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Ventilation conforme</a:t>
                      </a:r>
                    </a:p>
                  </a:txBody>
                  <a:tcPr/>
                </a:tc>
                <a:tc>
                  <a:txBody>
                    <a:bodyPr/>
                    <a:lstStyle/>
                    <a:p>
                      <a:pPr algn="ct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Pathogène Type </a:t>
                      </a: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B</a:t>
                      </a:r>
                    </a:p>
                    <a:p>
                      <a:pPr algn="ctr"/>
                      <a:r>
                        <a:rPr lang="fr-FR" sz="2000" b="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(suspicion)</a:t>
                      </a:r>
                    </a:p>
                  </a:txBody>
                  <a:tcPr/>
                </a:tc>
                <a:tc>
                  <a:txBody>
                    <a:bodyPr/>
                    <a:lstStyle/>
                    <a:p>
                      <a:pPr algn="ct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Forte</a:t>
                      </a:r>
                    </a:p>
                    <a:p>
                      <a:pPr marL="0" indent="0" algn="ctr">
                        <a:buFontTx/>
                        <a:buNone/>
                      </a:pPr>
                      <a:r>
                        <a:rPr lang="fr-FR" sz="2000" i="1" kern="12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(Fibroscopie bronchique = PGA à risque élevée)</a:t>
                      </a:r>
                    </a:p>
                  </a:txBody>
                  <a:tcPr/>
                </a:tc>
                <a:extLst>
                  <a:ext uri="{0D108BD9-81ED-4DB2-BD59-A6C34878D82A}">
                    <a16:rowId xmlns:a16="http://schemas.microsoft.com/office/drawing/2014/main" val="3273529"/>
                  </a:ext>
                </a:extLst>
              </a:tr>
            </a:tbl>
          </a:graphicData>
        </a:graphic>
      </p:graphicFrame>
      <p:sp>
        <p:nvSpPr>
          <p:cNvPr id="13" name="ZoneTexte 12">
            <a:extLst>
              <a:ext uri="{FF2B5EF4-FFF2-40B4-BE49-F238E27FC236}">
                <a16:creationId xmlns:a16="http://schemas.microsoft.com/office/drawing/2014/main" id="{5F25D981-DFE9-4362-B609-6D2945E74587}"/>
              </a:ext>
            </a:extLst>
          </p:cNvPr>
          <p:cNvSpPr txBox="1"/>
          <p:nvPr/>
        </p:nvSpPr>
        <p:spPr>
          <a:xfrm>
            <a:off x="6033813" y="1939001"/>
            <a:ext cx="5500639" cy="830997"/>
          </a:xfrm>
          <a:prstGeom prst="rect">
            <a:avLst/>
          </a:prstGeom>
          <a:solidFill>
            <a:srgbClr val="F2A50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précautions complémentaires respiratoires « renforcées »:</a:t>
            </a:r>
          </a:p>
        </p:txBody>
      </p:sp>
      <p:sp>
        <p:nvSpPr>
          <p:cNvPr id="7" name="Flèche : droite rayée 6">
            <a:extLst>
              <a:ext uri="{FF2B5EF4-FFF2-40B4-BE49-F238E27FC236}">
                <a16:creationId xmlns:a16="http://schemas.microsoft.com/office/drawing/2014/main" id="{EB2D9121-7EF8-46F8-85B4-1D55AF7D00C4}"/>
              </a:ext>
            </a:extLst>
          </p:cNvPr>
          <p:cNvSpPr/>
          <p:nvPr/>
        </p:nvSpPr>
        <p:spPr>
          <a:xfrm>
            <a:off x="4948646" y="2037567"/>
            <a:ext cx="826026" cy="633865"/>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ZoneTexte 15">
            <a:extLst>
              <a:ext uri="{FF2B5EF4-FFF2-40B4-BE49-F238E27FC236}">
                <a16:creationId xmlns:a16="http://schemas.microsoft.com/office/drawing/2014/main" id="{F10FC2BA-F7AF-4095-9DE5-03327D8143B1}"/>
              </a:ext>
            </a:extLst>
          </p:cNvPr>
          <p:cNvSpPr txBox="1"/>
          <p:nvPr/>
        </p:nvSpPr>
        <p:spPr>
          <a:xfrm>
            <a:off x="5977594" y="3035646"/>
            <a:ext cx="5556858" cy="2246769"/>
          </a:xfrm>
          <a:prstGeom prst="rect">
            <a:avLst/>
          </a:prstGeom>
          <a:solidFill>
            <a:schemeClr val="bg1">
              <a:alpha val="80000"/>
            </a:schemeClr>
          </a:solidFill>
        </p:spPr>
        <p:txBody>
          <a:bodyPr wrap="square">
            <a:spAutoFit/>
          </a:bodyPr>
          <a:lstStyle/>
          <a:p>
            <a:pPr>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Professionnels : masque FFP2, </a:t>
            </a:r>
          </a:p>
          <a:p>
            <a:pPr marL="0" lvl="1">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Patient : FFP2 (à défaut masque à usage médical) à retirer au moment de l’examen,</a:t>
            </a:r>
          </a:p>
          <a:p>
            <a:pPr marL="0" lvl="1">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Examen planifié en fin de programme, exposition en salle d’attente limitée, distanciation physique, </a:t>
            </a:r>
          </a:p>
          <a:p>
            <a:pPr marL="0" lvl="1">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Nombre de professionnels à limiter ,</a:t>
            </a:r>
          </a:p>
          <a:p>
            <a:pPr marL="0" lvl="1">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Porte fermée.</a:t>
            </a:r>
          </a:p>
        </p:txBody>
      </p:sp>
      <p:sp>
        <p:nvSpPr>
          <p:cNvPr id="8" name="ZoneTexte 7">
            <a:extLst>
              <a:ext uri="{FF2B5EF4-FFF2-40B4-BE49-F238E27FC236}">
                <a16:creationId xmlns:a16="http://schemas.microsoft.com/office/drawing/2014/main" id="{CC59F938-69F6-4598-8F68-43C2116A3529}"/>
              </a:ext>
            </a:extLst>
          </p:cNvPr>
          <p:cNvSpPr txBox="1"/>
          <p:nvPr/>
        </p:nvSpPr>
        <p:spPr>
          <a:xfrm>
            <a:off x="343841" y="561074"/>
            <a:ext cx="8711669" cy="830997"/>
          </a:xfrm>
          <a:prstGeom prst="rect">
            <a:avLst/>
          </a:prstGeom>
          <a:solidFill>
            <a:schemeClr val="bg1">
              <a:alpha val="75000"/>
            </a:schemeClr>
          </a:solidFill>
        </p:spPr>
        <p:txBody>
          <a:bodyPr wrap="square">
            <a:spAutoFit/>
          </a:bodyPr>
          <a:lstStyle>
            <a:defPPr>
              <a:defRPr lang="fr-FR"/>
            </a:defPPr>
            <a:lvl1pPr>
              <a:defRPr sz="2400">
                <a:solidFill>
                  <a:srgbClr val="00206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fr-FR" dirty="0">
                <a:solidFill>
                  <a:schemeClr val="accent2">
                    <a:lumMod val="75000"/>
                  </a:schemeClr>
                </a:solidFill>
              </a:rPr>
              <a:t>6/ </a:t>
            </a:r>
            <a:r>
              <a:rPr lang="fr-FR" dirty="0" smtClean="0">
                <a:solidFill>
                  <a:schemeClr val="accent2">
                    <a:lumMod val="75000"/>
                  </a:schemeClr>
                </a:solidFill>
              </a:rPr>
              <a:t>À </a:t>
            </a:r>
            <a:r>
              <a:rPr lang="fr-FR" dirty="0">
                <a:solidFill>
                  <a:schemeClr val="accent2">
                    <a:lumMod val="75000"/>
                  </a:schemeClr>
                </a:solidFill>
              </a:rPr>
              <a:t>J6,aggravation clinique, suspicion de tuberculose respiratoire ; une fibroscopie bronchique est réalisée ; la ventilation est conforme.</a:t>
            </a:r>
          </a:p>
        </p:txBody>
      </p:sp>
      <p:sp>
        <p:nvSpPr>
          <p:cNvPr id="11" name="ZoneTexte 10"/>
          <p:cNvSpPr txBox="1"/>
          <p:nvPr/>
        </p:nvSpPr>
        <p:spPr>
          <a:xfrm>
            <a:off x="10877197" y="99716"/>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373708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56FFC20-E141-4AEB-9531-51987F1C0191}"/>
              </a:ext>
            </a:extLst>
          </p:cNvPr>
          <p:cNvSpPr txBox="1"/>
          <p:nvPr/>
        </p:nvSpPr>
        <p:spPr>
          <a:xfrm>
            <a:off x="214103" y="230080"/>
            <a:ext cx="9303969" cy="523220"/>
          </a:xfrm>
          <a:prstGeom prst="rect">
            <a:avLst/>
          </a:prstGeom>
          <a:solidFill>
            <a:schemeClr val="bg1">
              <a:alpha val="75000"/>
            </a:schemeClr>
          </a:solidFill>
        </p:spPr>
        <p:txBody>
          <a:bodyPr wrap="square">
            <a:spAutoFit/>
          </a:bodyPr>
          <a:lstStyle/>
          <a:p>
            <a:pPr lvl="0">
              <a:defRPr/>
            </a:pPr>
            <a:endParaRPr kumimoji="0" lang="fr-FR" sz="2800" i="0" u="none" strike="noStrike" kern="1200" cap="none" spc="0" normalizeH="0" baseline="0" noProof="0" dirty="0">
              <a:ln>
                <a:noFill/>
              </a:ln>
              <a:solidFill>
                <a:srgbClr val="1773B1">
                  <a:lumMod val="75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ZoneTexte 4">
            <a:extLst>
              <a:ext uri="{FF2B5EF4-FFF2-40B4-BE49-F238E27FC236}">
                <a16:creationId xmlns:a16="http://schemas.microsoft.com/office/drawing/2014/main" id="{52C11D93-AD6E-45C9-A062-3D6A44AD8EBC}"/>
              </a:ext>
            </a:extLst>
          </p:cNvPr>
          <p:cNvSpPr txBox="1"/>
          <p:nvPr/>
        </p:nvSpPr>
        <p:spPr>
          <a:xfrm>
            <a:off x="356285" y="3233291"/>
            <a:ext cx="9601013" cy="584775"/>
          </a:xfrm>
          <a:prstGeom prst="rect">
            <a:avLst/>
          </a:prstGeom>
          <a:solidFill>
            <a:schemeClr val="accent1">
              <a:lumMod val="60000"/>
              <a:lumOff val="40000"/>
            </a:schemeClr>
          </a:solidFill>
        </p:spPr>
        <p:txBody>
          <a:bodyPr wrap="square" rtlCol="0">
            <a:spAutoFit/>
          </a:bodyPr>
          <a:lstStyle/>
          <a:p>
            <a:r>
              <a:rPr lang="fr-FR" sz="3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Quelles précautions respiratoires mettez-vous en place ?</a:t>
            </a:r>
          </a:p>
        </p:txBody>
      </p:sp>
      <p:sp>
        <p:nvSpPr>
          <p:cNvPr id="8" name="ZoneTexte 7"/>
          <p:cNvSpPr txBox="1"/>
          <p:nvPr/>
        </p:nvSpPr>
        <p:spPr>
          <a:xfrm>
            <a:off x="10877197" y="121482"/>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
        <p:nvSpPr>
          <p:cNvPr id="9" name="ZoneTexte 8">
            <a:extLst>
              <a:ext uri="{FF2B5EF4-FFF2-40B4-BE49-F238E27FC236}">
                <a16:creationId xmlns:a16="http://schemas.microsoft.com/office/drawing/2014/main" id="{D9AFDA3A-9015-41D1-BC1B-77E7E343F9CB}"/>
              </a:ext>
            </a:extLst>
          </p:cNvPr>
          <p:cNvSpPr txBox="1"/>
          <p:nvPr/>
        </p:nvSpPr>
        <p:spPr>
          <a:xfrm>
            <a:off x="346453" y="561787"/>
            <a:ext cx="10405405" cy="1569660"/>
          </a:xfrm>
          <a:prstGeom prst="rect">
            <a:avLst/>
          </a:prstGeom>
          <a:solidFill>
            <a:schemeClr val="bg1">
              <a:alpha val="75000"/>
            </a:schemeClr>
          </a:solidFill>
        </p:spPr>
        <p:txBody>
          <a:bodyPr wrap="square">
            <a:spAutoFit/>
          </a:bodyPr>
          <a:lstStyle/>
          <a:p>
            <a:pPr lvl="0">
              <a:defRPr/>
            </a:pP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7/ Diagnostic de tuberculose invalidé.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grippe à virus influenza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avait finalement été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diagnostiquée à J3</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Epidémie de grippe en cours sur le territoire. </a:t>
            </a:r>
            <a:r>
              <a:rPr lang="fr-FR" sz="2400" b="1"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À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J12 la patiente est transférée en SMR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Amélioration clinique avec aérosolthérapie ; Qualité de ventilation conforme.</a:t>
            </a:r>
          </a:p>
        </p:txBody>
      </p:sp>
    </p:spTree>
    <p:extLst>
      <p:ext uri="{BB962C8B-B14F-4D97-AF65-F5344CB8AC3E}">
        <p14:creationId xmlns:p14="http://schemas.microsoft.com/office/powerpoint/2010/main" val="38091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 droite rayée 7">
            <a:extLst>
              <a:ext uri="{FF2B5EF4-FFF2-40B4-BE49-F238E27FC236}">
                <a16:creationId xmlns:a16="http://schemas.microsoft.com/office/drawing/2014/main" id="{87C3C4D5-D6A4-4B1F-B119-E5223E417DBB}"/>
              </a:ext>
            </a:extLst>
          </p:cNvPr>
          <p:cNvSpPr/>
          <p:nvPr/>
        </p:nvSpPr>
        <p:spPr>
          <a:xfrm>
            <a:off x="5534618" y="2113520"/>
            <a:ext cx="826026" cy="633865"/>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ZoneTexte 16">
            <a:extLst>
              <a:ext uri="{FF2B5EF4-FFF2-40B4-BE49-F238E27FC236}">
                <a16:creationId xmlns:a16="http://schemas.microsoft.com/office/drawing/2014/main" id="{2667D3CE-9E6D-4782-BB5E-E6FC7308C55B}"/>
              </a:ext>
            </a:extLst>
          </p:cNvPr>
          <p:cNvSpPr txBox="1"/>
          <p:nvPr/>
        </p:nvSpPr>
        <p:spPr>
          <a:xfrm>
            <a:off x="6512772" y="1830289"/>
            <a:ext cx="5359787" cy="1200329"/>
          </a:xfrm>
          <a:prstGeom prst="rect">
            <a:avLst/>
          </a:prstGeom>
          <a:solidFill>
            <a:schemeClr val="accent1">
              <a:lumMod val="75000"/>
            </a:schemeClr>
          </a:solidFill>
        </p:spPr>
        <p:txBody>
          <a:bodyPr wrap="square" rtlCol="0">
            <a:spAutoFit/>
          </a:bodyPr>
          <a:lstStyle/>
          <a:p>
            <a:r>
              <a:rPr lang="fr-FR" sz="2400" b="1" dirty="0">
                <a:solidFill>
                  <a:prstClr val="white"/>
                </a:solidFill>
                <a:latin typeface="Calibri Light" panose="020F0302020204030204" pitchFamily="34" charset="0"/>
                <a:ea typeface="Calibri Light" panose="020F0302020204030204" pitchFamily="34" charset="0"/>
                <a:cs typeface="Calibri Light" panose="020F0302020204030204" pitchFamily="34" charset="0"/>
              </a:rPr>
              <a:t>Précautions Standard +</a:t>
            </a:r>
          </a:p>
          <a:p>
            <a:r>
              <a:rPr lang="fr-FR" sz="2400" b="1" dirty="0">
                <a:solidFill>
                  <a:prstClr val="white"/>
                </a:solidFill>
                <a:latin typeface="Calibri Light" panose="020F0302020204030204" pitchFamily="34" charset="0"/>
                <a:ea typeface="Calibri Light" panose="020F0302020204030204" pitchFamily="34" charset="0"/>
                <a:cs typeface="Calibri Light" panose="020F0302020204030204" pitchFamily="34" charset="0"/>
              </a:rPr>
              <a:t>Mesures collectives pour la prévention en période épidémique</a:t>
            </a:r>
          </a:p>
        </p:txBody>
      </p:sp>
      <p:graphicFrame>
        <p:nvGraphicFramePr>
          <p:cNvPr id="18" name="Tableau 10">
            <a:extLst>
              <a:ext uri="{FF2B5EF4-FFF2-40B4-BE49-F238E27FC236}">
                <a16:creationId xmlns:a16="http://schemas.microsoft.com/office/drawing/2014/main" id="{1DB7E1FA-ED72-434A-B7D8-E81A99C335E5}"/>
              </a:ext>
            </a:extLst>
          </p:cNvPr>
          <p:cNvGraphicFramePr>
            <a:graphicFrameLocks/>
          </p:cNvGraphicFramePr>
          <p:nvPr>
            <p:extLst>
              <p:ext uri="{D42A27DB-BD31-4B8C-83A1-F6EECF244321}">
                <p14:modId xmlns:p14="http://schemas.microsoft.com/office/powerpoint/2010/main" val="674936054"/>
              </p:ext>
            </p:extLst>
          </p:nvPr>
        </p:nvGraphicFramePr>
        <p:xfrm>
          <a:off x="167236" y="1899438"/>
          <a:ext cx="5215255" cy="2011680"/>
        </p:xfrm>
        <a:graphic>
          <a:graphicData uri="http://schemas.openxmlformats.org/drawingml/2006/table">
            <a:tbl>
              <a:tblPr firstRow="1" bandRow="1">
                <a:tableStyleId>{5C22544A-7EE6-4342-B048-85BDC9FD1C3A}</a:tableStyleId>
              </a:tblPr>
              <a:tblGrid>
                <a:gridCol w="1274639">
                  <a:extLst>
                    <a:ext uri="{9D8B030D-6E8A-4147-A177-3AD203B41FA5}">
                      <a16:colId xmlns:a16="http://schemas.microsoft.com/office/drawing/2014/main" val="497457502"/>
                    </a:ext>
                  </a:extLst>
                </a:gridCol>
                <a:gridCol w="2309243">
                  <a:extLst>
                    <a:ext uri="{9D8B030D-6E8A-4147-A177-3AD203B41FA5}">
                      <a16:colId xmlns:a16="http://schemas.microsoft.com/office/drawing/2014/main" val="823101198"/>
                    </a:ext>
                  </a:extLst>
                </a:gridCol>
                <a:gridCol w="1631373">
                  <a:extLst>
                    <a:ext uri="{9D8B030D-6E8A-4147-A177-3AD203B41FA5}">
                      <a16:colId xmlns:a16="http://schemas.microsoft.com/office/drawing/2014/main" val="1597994240"/>
                    </a:ext>
                  </a:extLst>
                </a:gridCol>
              </a:tblGrid>
              <a:tr h="370840">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Qualité ventilation</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Micro-organismes</a:t>
                      </a:r>
                    </a:p>
                  </a:txBody>
                  <a:tcPr>
                    <a:solidFill>
                      <a:schemeClr val="accent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noProof="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Exposition</a:t>
                      </a:r>
                    </a:p>
                  </a:txBody>
                  <a:tcPr>
                    <a:solidFill>
                      <a:schemeClr val="accent2">
                        <a:lumMod val="75000"/>
                      </a:schemeClr>
                    </a:solidFill>
                  </a:tcPr>
                </a:tc>
                <a:extLst>
                  <a:ext uri="{0D108BD9-81ED-4DB2-BD59-A6C34878D82A}">
                    <a16:rowId xmlns:a16="http://schemas.microsoft.com/office/drawing/2014/main" val="867028927"/>
                  </a:ext>
                </a:extLst>
              </a:tr>
              <a:tr h="370840">
                <a:tc>
                  <a:txBody>
                    <a:bodyPr/>
                    <a:lstStyle/>
                    <a:p>
                      <a:pPr algn="ct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Ventilation conforme</a:t>
                      </a:r>
                    </a:p>
                    <a:p>
                      <a:pPr algn="ctr"/>
                      <a:endParaRPr lang="fr-FR" sz="2000" b="0" i="1" kern="1200" dirty="0">
                        <a:solidFill>
                          <a:schemeClr val="accent5">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algn="ctr"/>
                      <a:r>
                        <a:rPr lang="fr-FR" sz="2000" b="1" i="0" kern="1200" baseline="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Absence de pathogène contagieux </a:t>
                      </a:r>
                      <a:r>
                        <a:rPr lang="fr-FR" sz="2000" b="0" i="0" kern="1200" baseline="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(catégorie A, B ou C)</a:t>
                      </a:r>
                      <a:endParaRPr lang="fr-FR" sz="2000" b="0" i="0" kern="1200" dirty="0">
                        <a:solidFill>
                          <a:schemeClr val="accent5">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kern="1200" noProof="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Épidémie de grippe en cours</a:t>
                      </a:r>
                      <a:endParaRPr lang="fr-FR" sz="2000" b="0" i="0" kern="1200" noProof="0" dirty="0">
                        <a:solidFill>
                          <a:schemeClr val="accent5">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273529"/>
                  </a:ext>
                </a:extLst>
              </a:tr>
            </a:tbl>
          </a:graphicData>
        </a:graphic>
      </p:graphicFrame>
      <p:pic>
        <p:nvPicPr>
          <p:cNvPr id="21" name="Image 20"/>
          <p:cNvPicPr>
            <a:picLocks noChangeAspect="1"/>
          </p:cNvPicPr>
          <p:nvPr/>
        </p:nvPicPr>
        <p:blipFill>
          <a:blip r:embed="rId3"/>
          <a:stretch>
            <a:fillRect/>
          </a:stretch>
        </p:blipFill>
        <p:spPr>
          <a:xfrm>
            <a:off x="6512772" y="3287898"/>
            <a:ext cx="5359787" cy="3381585"/>
          </a:xfrm>
          <a:prstGeom prst="rect">
            <a:avLst/>
          </a:prstGeom>
        </p:spPr>
      </p:pic>
      <p:sp>
        <p:nvSpPr>
          <p:cNvPr id="16" name="ZoneTexte 15">
            <a:extLst>
              <a:ext uri="{FF2B5EF4-FFF2-40B4-BE49-F238E27FC236}">
                <a16:creationId xmlns:a16="http://schemas.microsoft.com/office/drawing/2014/main" id="{DB6875BE-94E1-49CB-B1EF-41E0FC58E6F2}"/>
              </a:ext>
            </a:extLst>
          </p:cNvPr>
          <p:cNvSpPr txBox="1"/>
          <p:nvPr/>
        </p:nvSpPr>
        <p:spPr>
          <a:xfrm>
            <a:off x="167236" y="4903804"/>
            <a:ext cx="6610463" cy="430887"/>
          </a:xfrm>
          <a:prstGeom prst="rect">
            <a:avLst/>
          </a:prstGeom>
          <a:noFill/>
        </p:spPr>
        <p:txBody>
          <a:bodyPr wrap="square" rtlCol="0">
            <a:spAutoFit/>
          </a:bodyPr>
          <a:lstStyle/>
          <a:p>
            <a:pPr>
              <a:spcBef>
                <a:spcPts val="600"/>
              </a:spcBef>
              <a:buFont typeface="Wingdings" panose="05000000000000000000" pitchFamily="2" charset="2"/>
              <a:buChar char="Ø"/>
            </a:pPr>
            <a:r>
              <a:rPr lang="fr-FR" sz="22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Aérosolthérapie = privilégier une chambre individuelle</a:t>
            </a:r>
          </a:p>
        </p:txBody>
      </p:sp>
      <p:sp>
        <p:nvSpPr>
          <p:cNvPr id="9" name="ZoneTexte 8">
            <a:extLst>
              <a:ext uri="{FF2B5EF4-FFF2-40B4-BE49-F238E27FC236}">
                <a16:creationId xmlns:a16="http://schemas.microsoft.com/office/drawing/2014/main" id="{D8A505DC-B9B3-493B-9822-7CF4559D68B0}"/>
              </a:ext>
            </a:extLst>
          </p:cNvPr>
          <p:cNvSpPr txBox="1"/>
          <p:nvPr/>
        </p:nvSpPr>
        <p:spPr>
          <a:xfrm>
            <a:off x="331915" y="237506"/>
            <a:ext cx="10405405" cy="1569660"/>
          </a:xfrm>
          <a:prstGeom prst="rect">
            <a:avLst/>
          </a:prstGeom>
          <a:solidFill>
            <a:schemeClr val="bg1">
              <a:alpha val="75000"/>
            </a:schemeClr>
          </a:solidFill>
        </p:spPr>
        <p:txBody>
          <a:bodyPr wrap="square">
            <a:spAutoFit/>
          </a:bodyPr>
          <a:lstStyle/>
          <a:p>
            <a:pPr lvl="0">
              <a:defRPr/>
            </a:pP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7/ Diagnostic de tuberculose invalidé.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grippe à virus influenza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avait finalement été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diagnostiquée à J3</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Epidémie de grippe en cours sur le territoire. </a:t>
            </a:r>
            <a:r>
              <a:rPr lang="fr-FR" sz="2400" b="1"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À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J12 la patiente est transférée en SMR </a:t>
            </a:r>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Amélioration clinique avec aérosolthérapie ; Qualité de ventilation conforme.</a:t>
            </a:r>
          </a:p>
        </p:txBody>
      </p:sp>
      <p:sp>
        <p:nvSpPr>
          <p:cNvPr id="11" name="ZoneTexte 10"/>
          <p:cNvSpPr txBox="1"/>
          <p:nvPr/>
        </p:nvSpPr>
        <p:spPr>
          <a:xfrm>
            <a:off x="10877197" y="99712"/>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4" action="ppaction://hlinksldjump"/>
              </a:rPr>
              <a:t>sommaire</a:t>
            </a:r>
            <a:endParaRPr lang="fr-FR" dirty="0"/>
          </a:p>
        </p:txBody>
      </p:sp>
    </p:spTree>
    <p:extLst>
      <p:ext uri="{BB962C8B-B14F-4D97-AF65-F5344CB8AC3E}">
        <p14:creationId xmlns:p14="http://schemas.microsoft.com/office/powerpoint/2010/main" val="91281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7888" y="607564"/>
            <a:ext cx="3929420" cy="5553750"/>
          </a:xfrm>
          <a:prstGeom prst="rect">
            <a:avLst/>
          </a:prstGeom>
        </p:spPr>
      </p:pic>
      <p:sp>
        <p:nvSpPr>
          <p:cNvPr id="7" name="Titre 6">
            <a:extLst>
              <a:ext uri="{FF2B5EF4-FFF2-40B4-BE49-F238E27FC236}">
                <a16:creationId xmlns:a16="http://schemas.microsoft.com/office/drawing/2014/main" id="{04D48609-978F-4240-A829-DCAA2360C6F4}"/>
              </a:ext>
            </a:extLst>
          </p:cNvPr>
          <p:cNvSpPr>
            <a:spLocks noGrp="1"/>
          </p:cNvSpPr>
          <p:nvPr>
            <p:ph type="title"/>
          </p:nvPr>
        </p:nvSpPr>
        <p:spPr>
          <a:xfrm>
            <a:off x="1363134" y="607564"/>
            <a:ext cx="4328619" cy="611636"/>
          </a:xfrm>
          <a:solidFill>
            <a:schemeClr val="bg1">
              <a:lumMod val="85000"/>
            </a:schemeClr>
          </a:solidFill>
        </p:spPr>
        <p:txBody>
          <a:bodyPr>
            <a:normAutofit fontScale="90000"/>
          </a:bodyPr>
          <a:lstStyle/>
          <a:p>
            <a:r>
              <a:rPr lang="fr-FR" dirty="0">
                <a:solidFill>
                  <a:srgbClr val="010507"/>
                </a:solidFill>
              </a:rPr>
              <a:t>Pour aller plus loin….</a:t>
            </a:r>
          </a:p>
        </p:txBody>
      </p:sp>
      <p:pic>
        <p:nvPicPr>
          <p:cNvPr id="8" name="Image 7">
            <a:extLst>
              <a:ext uri="{FF2B5EF4-FFF2-40B4-BE49-F238E27FC236}">
                <a16:creationId xmlns:a16="http://schemas.microsoft.com/office/drawing/2014/main" id="{F27D1E26-D3B0-4646-90C7-97CEE0E5FD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4454" y="2616276"/>
            <a:ext cx="2145978" cy="1536325"/>
          </a:xfrm>
          <a:prstGeom prst="rect">
            <a:avLst/>
          </a:prstGeom>
        </p:spPr>
      </p:pic>
      <p:sp>
        <p:nvSpPr>
          <p:cNvPr id="5" name="Titre 6">
            <a:extLst>
              <a:ext uri="{FF2B5EF4-FFF2-40B4-BE49-F238E27FC236}">
                <a16:creationId xmlns:a16="http://schemas.microsoft.com/office/drawing/2014/main" id="{04D48609-978F-4240-A829-DCAA2360C6F4}"/>
              </a:ext>
            </a:extLst>
          </p:cNvPr>
          <p:cNvSpPr txBox="1">
            <a:spLocks/>
          </p:cNvSpPr>
          <p:nvPr/>
        </p:nvSpPr>
        <p:spPr>
          <a:xfrm>
            <a:off x="350036" y="5657197"/>
            <a:ext cx="6857998" cy="504117"/>
          </a:xfrm>
          <a:prstGeom prst="rect">
            <a:avLst/>
          </a:prstGeom>
          <a:solidFill>
            <a:schemeClr val="bg1">
              <a:lumMod val="85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rgbClr val="010507"/>
                </a:solidFill>
              </a:rPr>
              <a:t>Contacter le CPias de votre région : </a:t>
            </a:r>
            <a:r>
              <a:rPr lang="fr-FR" sz="2000" dirty="0">
                <a:hlinkClick r:id="rId4"/>
              </a:rPr>
              <a:t>CPias Accueil</a:t>
            </a:r>
            <a:endParaRPr lang="fr-FR" sz="2000" dirty="0">
              <a:solidFill>
                <a:srgbClr val="010507"/>
              </a:solidFill>
            </a:endParaRPr>
          </a:p>
        </p:txBody>
      </p:sp>
    </p:spTree>
    <p:extLst>
      <p:ext uri="{BB962C8B-B14F-4D97-AF65-F5344CB8AC3E}">
        <p14:creationId xmlns:p14="http://schemas.microsoft.com/office/powerpoint/2010/main" val="118974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02CF089-051F-4A8B-8865-B4007413E4E8}"/>
              </a:ext>
            </a:extLst>
          </p:cNvPr>
          <p:cNvSpPr>
            <a:spLocks noGrp="1"/>
          </p:cNvSpPr>
          <p:nvPr>
            <p:ph idx="1"/>
          </p:nvPr>
        </p:nvSpPr>
        <p:spPr>
          <a:xfrm>
            <a:off x="4222051" y="1179221"/>
            <a:ext cx="6283586" cy="2352905"/>
          </a:xfrm>
        </p:spPr>
        <p:txBody>
          <a:bodyPr>
            <a:normAutofit/>
          </a:bodyPr>
          <a:lstStyle/>
          <a:p>
            <a:pPr marL="0" indent="0" algn="ctr">
              <a:buNone/>
            </a:pPr>
            <a:r>
              <a:rPr lang="fr-FR" sz="36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Cas concrets en lien avec les nouvelles recommandations SF2H pour la prévention de la transmission par voie respiratoire</a:t>
            </a:r>
            <a:endPar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lgn="ctr">
              <a:buNone/>
            </a:pPr>
            <a:endPar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4">
            <a:extLst>
              <a:ext uri="{FF2B5EF4-FFF2-40B4-BE49-F238E27FC236}">
                <a16:creationId xmlns:a16="http://schemas.microsoft.com/office/drawing/2014/main" id="{0297FDB9-610A-4BB1-931A-DCA7C1DF3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023" y="1179221"/>
            <a:ext cx="2901344" cy="4238088"/>
          </a:xfrm>
          <a:prstGeom prst="rect">
            <a:avLst/>
          </a:prstGeom>
        </p:spPr>
      </p:pic>
      <p:sp>
        <p:nvSpPr>
          <p:cNvPr id="10" name="ZoneTexte 9">
            <a:extLst>
              <a:ext uri="{FF2B5EF4-FFF2-40B4-BE49-F238E27FC236}">
                <a16:creationId xmlns:a16="http://schemas.microsoft.com/office/drawing/2014/main" id="{5005CB1F-C348-4E72-BDB9-9869B05288CB}"/>
              </a:ext>
            </a:extLst>
          </p:cNvPr>
          <p:cNvSpPr txBox="1"/>
          <p:nvPr/>
        </p:nvSpPr>
        <p:spPr>
          <a:xfrm>
            <a:off x="624941" y="6163267"/>
            <a:ext cx="8783754" cy="276999"/>
          </a:xfrm>
          <a:prstGeom prst="rect">
            <a:avLst/>
          </a:prstGeom>
          <a:noFill/>
        </p:spPr>
        <p:txBody>
          <a:bodyPr wrap="square">
            <a:spAutoFit/>
          </a:bodyPr>
          <a:lstStyle/>
          <a:p>
            <a:pPr marL="0" indent="0">
              <a:buNone/>
            </a:pPr>
            <a:r>
              <a:rPr lang="fr-FR" sz="1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xmlns="" val="tx"/>
                    </a:ext>
                  </a:extLst>
                </a:hlinkClick>
              </a:rPr>
              <a:t>https://www.sf2h.net/k-stock/data/uploads/2024/reco_respiratoire/Prevention_transmission_voie_respiratoire_RECOS_SF2H.pdf</a:t>
            </a:r>
            <a:endParaRPr lang="fr-FR" sz="1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ZoneTexte 1">
            <a:extLst>
              <a:ext uri="{FF2B5EF4-FFF2-40B4-BE49-F238E27FC236}">
                <a16:creationId xmlns:a16="http://schemas.microsoft.com/office/drawing/2014/main" id="{3EAFE8F5-44D2-46AE-86EE-6AF0FCE61433}"/>
              </a:ext>
            </a:extLst>
          </p:cNvPr>
          <p:cNvSpPr txBox="1"/>
          <p:nvPr/>
        </p:nvSpPr>
        <p:spPr>
          <a:xfrm>
            <a:off x="4528962" y="3893589"/>
            <a:ext cx="5669763" cy="954107"/>
          </a:xfrm>
          <a:prstGeom prst="rect">
            <a:avLst/>
          </a:prstGeom>
          <a:noFill/>
        </p:spPr>
        <p:txBody>
          <a:bodyPr wrap="square" rtlCol="0">
            <a:spAutoFit/>
          </a:bodyPr>
          <a:lstStyle/>
          <a:p>
            <a:pPr algn="ct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Ces cas concrets peuvent être utilisés indépendamment les uns des autres</a:t>
            </a:r>
          </a:p>
        </p:txBody>
      </p:sp>
    </p:spTree>
    <p:extLst>
      <p:ext uri="{BB962C8B-B14F-4D97-AF65-F5344CB8AC3E}">
        <p14:creationId xmlns:p14="http://schemas.microsoft.com/office/powerpoint/2010/main" val="351542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514EE4-E72A-40A7-B803-9A314668A404}"/>
              </a:ext>
            </a:extLst>
          </p:cNvPr>
          <p:cNvSpPr>
            <a:spLocks noGrp="1"/>
          </p:cNvSpPr>
          <p:nvPr>
            <p:ph sz="half" idx="1"/>
          </p:nvPr>
        </p:nvSpPr>
        <p:spPr>
          <a:xfrm>
            <a:off x="202053" y="1019174"/>
            <a:ext cx="11622800" cy="5476876"/>
          </a:xfrm>
          <a:solidFill>
            <a:srgbClr val="E4F2FB"/>
          </a:solidFill>
        </p:spPr>
        <p:txBody>
          <a:bodyPr>
            <a:normAutofit fontScale="85000" lnSpcReduction="20000"/>
          </a:bodyPr>
          <a:lstStyle/>
          <a:p>
            <a:endPar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endParaRPr>
          </a:p>
          <a:p>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①</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Arrivée aux urgences </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d’une patiente présentant une toux en période de circulation de virus saisonniers ; carnet sanitaire AIR inconnu. </a:t>
            </a:r>
          </a:p>
          <a:p>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hlinkClick r:id="rId4" action="ppaction://hlinksldjump"/>
              </a:rPr>
              <a:t>②</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12h plus tard, transfert </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de la patiente présentant un syndrome grippal par les brancardiers, vers le service de médecine ; la patiente porte un masque à usage médical.</a:t>
            </a:r>
          </a:p>
          <a:p>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③</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J1, hospitalisation dans le service de médecine </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pour syndrome grippal ; la patiente respecte les indications du port de masque ; la qualité de la ventilation du service est inconnue.</a:t>
            </a:r>
          </a:p>
          <a:p>
            <a:pPr>
              <a:defRPr/>
            </a:pP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hlinkClick r:id="rId6" action="ppaction://hlinksldjump"/>
              </a:rPr>
              <a:t>④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J3</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la patiente retourne à son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domicile en HAD </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avec une prescription de surveillance des constantes, de toilette,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d’aérosols et de kinésithérapie respiratoire. </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L’ouverture des fenêtres du domicile est possible et régulière. </a:t>
            </a:r>
            <a:endParaRPr lang="fr-FR" sz="18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p>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hlinkClick r:id="rId7" action="ppaction://hlinksldjump"/>
              </a:rPr>
              <a:t>⑤</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J5, aggravation clinique ; hospitalisation en pneumologie </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la patiente présente une toux importante et ne supporte plus le masque ; qualité de la ventilation est conforme.</a:t>
            </a:r>
            <a:endParaRPr lang="fr-FR"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p>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hlinkClick r:id="rId8" action="ppaction://hlinksldjump"/>
              </a:rPr>
              <a:t>⑥</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J6</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suspicion de tuberculose</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respiratoire;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une fibroscopie bronchique</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est réalisée ; la ventilation est conforme.</a:t>
            </a:r>
          </a:p>
          <a:p>
            <a:pPr lvl="0">
              <a:defRPr/>
            </a:pPr>
            <a:r>
              <a:rPr lang="fr-FR" sz="2400" dirty="0">
                <a:solidFill>
                  <a:srgbClr val="39302A"/>
                </a:solidFill>
                <a:latin typeface="Calibri Light" panose="020F0302020204030204" pitchFamily="34" charset="0"/>
                <a:ea typeface="Calibri Light" panose="020F0302020204030204" pitchFamily="34" charset="0"/>
                <a:cs typeface="Calibri Light" panose="020F0302020204030204" pitchFamily="34" charset="0"/>
                <a:hlinkClick r:id="rId9" action="ppaction://hlinksldjump"/>
              </a:rPr>
              <a:t>⑦</a:t>
            </a:r>
            <a:r>
              <a:rPr lang="fr-FR" sz="2400" dirty="0">
                <a:solidFill>
                  <a:srgbClr val="39302A"/>
                </a:solidFill>
                <a:latin typeface="Calibri Light" panose="020F0302020204030204" pitchFamily="34" charset="0"/>
                <a:ea typeface="Calibri Light" panose="020F0302020204030204" pitchFamily="34" charset="0"/>
                <a:cs typeface="Calibri Light" panose="020F0302020204030204" pitchFamily="34" charset="0"/>
              </a:rPr>
              <a:t> D</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iagnostic de tuberculose invalidé.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La grippe à virus influenza </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avait été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diagnostiquée à J3</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fr-FR"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Epidémie de grippe en cours sur le territoire. A J12 la patiente est transférée en SMR </a:t>
            </a:r>
            <a:r>
              <a:rPr lang="fr-FR"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Amélioration clinique avec aérosolthérapie ; Qualité de ventilation conforme.</a:t>
            </a:r>
            <a:endParaRPr lang="fr-FR" sz="2400" dirty="0">
              <a:solidFill>
                <a:srgbClr val="1773B1">
                  <a:lumMod val="75000"/>
                </a:srgb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Sous-titre 2"/>
          <p:cNvSpPr txBox="1">
            <a:spLocks/>
          </p:cNvSpPr>
          <p:nvPr/>
        </p:nvSpPr>
        <p:spPr>
          <a:xfrm>
            <a:off x="272698" y="115648"/>
            <a:ext cx="3718278" cy="522527"/>
          </a:xfrm>
          <a:prstGeom prst="rect">
            <a:avLst/>
          </a:prstGeom>
          <a:solidFill>
            <a:srgbClr val="175C8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2800" dirty="0">
                <a:solidFill>
                  <a:schemeClr val="bg1"/>
                </a:solidFill>
              </a:rPr>
              <a:t>SOMMAIRE</a:t>
            </a:r>
          </a:p>
        </p:txBody>
      </p:sp>
    </p:spTree>
    <p:extLst>
      <p:ext uri="{BB962C8B-B14F-4D97-AF65-F5344CB8AC3E}">
        <p14:creationId xmlns:p14="http://schemas.microsoft.com/office/powerpoint/2010/main" val="43738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56FFC20-E141-4AEB-9531-51987F1C0191}"/>
              </a:ext>
            </a:extLst>
          </p:cNvPr>
          <p:cNvSpPr txBox="1"/>
          <p:nvPr/>
        </p:nvSpPr>
        <p:spPr>
          <a:xfrm>
            <a:off x="346453" y="563390"/>
            <a:ext cx="10282218" cy="1384995"/>
          </a:xfrm>
          <a:prstGeom prst="rect">
            <a:avLst/>
          </a:prstGeom>
          <a:noFill/>
        </p:spPr>
        <p:txBody>
          <a:bodyPr wrap="square">
            <a:spAutoFit/>
          </a:bodyPr>
          <a:lstStyle/>
          <a:p>
            <a:r>
              <a:rPr lang="fr-FR" sz="2800" dirty="0" smtClean="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1/ Arrivée </a:t>
            </a: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aux urgences d’une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patiente présentant une toux</a:t>
            </a: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en période de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circulation de virus saisonniers.</a:t>
            </a:r>
            <a:endPar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Carnet sanitaire AIR inconnu.</a:t>
            </a:r>
          </a:p>
        </p:txBody>
      </p:sp>
      <p:sp>
        <p:nvSpPr>
          <p:cNvPr id="4" name="ZoneTexte 3">
            <a:extLst>
              <a:ext uri="{FF2B5EF4-FFF2-40B4-BE49-F238E27FC236}">
                <a16:creationId xmlns:a16="http://schemas.microsoft.com/office/drawing/2014/main" id="{52C11D93-AD6E-45C9-A062-3D6A44AD8EBC}"/>
              </a:ext>
            </a:extLst>
          </p:cNvPr>
          <p:cNvSpPr txBox="1"/>
          <p:nvPr/>
        </p:nvSpPr>
        <p:spPr>
          <a:xfrm>
            <a:off x="356285" y="3233291"/>
            <a:ext cx="9601013" cy="584775"/>
          </a:xfrm>
          <a:prstGeom prst="rect">
            <a:avLst/>
          </a:prstGeom>
          <a:solidFill>
            <a:schemeClr val="accent1">
              <a:lumMod val="60000"/>
              <a:lumOff val="40000"/>
            </a:schemeClr>
          </a:solidFill>
        </p:spPr>
        <p:txBody>
          <a:bodyPr wrap="square" rtlCol="0">
            <a:spAutoFit/>
          </a:bodyPr>
          <a:lstStyle/>
          <a:p>
            <a:r>
              <a:rPr lang="fr-FR" sz="3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Quelles précautions respiratoires mettez-vous en place ?</a:t>
            </a:r>
          </a:p>
        </p:txBody>
      </p:sp>
      <p:sp>
        <p:nvSpPr>
          <p:cNvPr id="2" name="ZoneTexte 1"/>
          <p:cNvSpPr txBox="1"/>
          <p:nvPr/>
        </p:nvSpPr>
        <p:spPr>
          <a:xfrm>
            <a:off x="10868025" y="97100"/>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51737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56FFC20-E141-4AEB-9531-51987F1C0191}"/>
              </a:ext>
            </a:extLst>
          </p:cNvPr>
          <p:cNvSpPr txBox="1"/>
          <p:nvPr/>
        </p:nvSpPr>
        <p:spPr>
          <a:xfrm>
            <a:off x="340855" y="564752"/>
            <a:ext cx="10525456" cy="1384995"/>
          </a:xfrm>
          <a:prstGeom prst="rect">
            <a:avLst/>
          </a:prstGeom>
          <a:noFill/>
        </p:spPr>
        <p:txBody>
          <a:bodyPr wrap="square">
            <a:spAutoFit/>
          </a:bodyPr>
          <a:lstStyle/>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1/ Arrivée aux urgences d’une patiente présentant une toux en période de circulation de virus saisonniers*</a:t>
            </a:r>
          </a:p>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Carnet sanitaire AIR inconnu.</a:t>
            </a:r>
          </a:p>
        </p:txBody>
      </p:sp>
      <p:sp>
        <p:nvSpPr>
          <p:cNvPr id="5" name="ZoneTexte 4">
            <a:extLst>
              <a:ext uri="{FF2B5EF4-FFF2-40B4-BE49-F238E27FC236}">
                <a16:creationId xmlns:a16="http://schemas.microsoft.com/office/drawing/2014/main" id="{52C11D93-AD6E-45C9-A062-3D6A44AD8EBC}"/>
              </a:ext>
            </a:extLst>
          </p:cNvPr>
          <p:cNvSpPr txBox="1"/>
          <p:nvPr/>
        </p:nvSpPr>
        <p:spPr>
          <a:xfrm>
            <a:off x="356285" y="2033904"/>
            <a:ext cx="6650712" cy="2308324"/>
          </a:xfrm>
          <a:prstGeom prst="rect">
            <a:avLst/>
          </a:prstGeom>
          <a:solidFill>
            <a:schemeClr val="accent1">
              <a:lumMod val="60000"/>
              <a:lumOff val="40000"/>
            </a:schemeClr>
          </a:solidFill>
        </p:spPr>
        <p:txBody>
          <a:bodyPr wrap="square" rtlCol="0">
            <a:spAutoFit/>
          </a:bodyPr>
          <a:lstStyle/>
          <a:p>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Précautions standard </a:t>
            </a:r>
          </a:p>
          <a:p>
            <a:pPr marL="457200" indent="-457200">
              <a:buFont typeface="Wingdings" panose="05000000000000000000" pitchFamily="2" charset="2"/>
              <a:buChar char="Ø"/>
            </a:pP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un masque à usage médical </a:t>
            </a:r>
            <a:r>
              <a:rPr lang="fr-FR" sz="2800" b="1" i="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(chirurgical)</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doit lui être proposé</a:t>
            </a:r>
          </a:p>
          <a:p>
            <a:pPr marL="457200" indent="-457200">
              <a:buFont typeface="Wingdings" panose="05000000000000000000" pitchFamily="2" charset="2"/>
              <a:buChar char="Ø"/>
            </a:pP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un Produit Hydro-Alcoolique doit être à sa disposition</a:t>
            </a:r>
          </a:p>
        </p:txBody>
      </p:sp>
      <p:pic>
        <p:nvPicPr>
          <p:cNvPr id="9" name="Image 8">
            <a:extLst>
              <a:ext uri="{FF2B5EF4-FFF2-40B4-BE49-F238E27FC236}">
                <a16:creationId xmlns:a16="http://schemas.microsoft.com/office/drawing/2014/main" id="{51BE1754-9391-4228-B085-DAD8A6ACE331}"/>
              </a:ext>
            </a:extLst>
          </p:cNvPr>
          <p:cNvPicPr>
            <a:picLocks noChangeAspect="1"/>
          </p:cNvPicPr>
          <p:nvPr/>
        </p:nvPicPr>
        <p:blipFill>
          <a:blip r:embed="rId3"/>
          <a:stretch>
            <a:fillRect/>
          </a:stretch>
        </p:blipFill>
        <p:spPr>
          <a:xfrm>
            <a:off x="7744220" y="1586346"/>
            <a:ext cx="4226798" cy="2308324"/>
          </a:xfrm>
          <a:prstGeom prst="rect">
            <a:avLst/>
          </a:prstGeom>
        </p:spPr>
      </p:pic>
      <p:pic>
        <p:nvPicPr>
          <p:cNvPr id="11" name="Image 10">
            <a:extLst>
              <a:ext uri="{FF2B5EF4-FFF2-40B4-BE49-F238E27FC236}">
                <a16:creationId xmlns:a16="http://schemas.microsoft.com/office/drawing/2014/main" id="{51C80A34-68F3-490F-A18F-56D5C6662C44}"/>
              </a:ext>
            </a:extLst>
          </p:cNvPr>
          <p:cNvPicPr>
            <a:picLocks noChangeAspect="1"/>
          </p:cNvPicPr>
          <p:nvPr/>
        </p:nvPicPr>
        <p:blipFill>
          <a:blip r:embed="rId4"/>
          <a:stretch>
            <a:fillRect/>
          </a:stretch>
        </p:blipFill>
        <p:spPr>
          <a:xfrm>
            <a:off x="7744220" y="4342228"/>
            <a:ext cx="4226798" cy="1918547"/>
          </a:xfrm>
          <a:prstGeom prst="rect">
            <a:avLst/>
          </a:prstGeom>
        </p:spPr>
      </p:pic>
      <p:sp>
        <p:nvSpPr>
          <p:cNvPr id="2" name="ZoneTexte 1">
            <a:extLst>
              <a:ext uri="{FF2B5EF4-FFF2-40B4-BE49-F238E27FC236}">
                <a16:creationId xmlns:a16="http://schemas.microsoft.com/office/drawing/2014/main" id="{97DD1C5D-75BE-48DB-AAAC-24879617B173}"/>
              </a:ext>
            </a:extLst>
          </p:cNvPr>
          <p:cNvSpPr txBox="1"/>
          <p:nvPr/>
        </p:nvSpPr>
        <p:spPr>
          <a:xfrm>
            <a:off x="356285" y="4850325"/>
            <a:ext cx="6650712" cy="2062103"/>
          </a:xfrm>
          <a:prstGeom prst="rect">
            <a:avLst/>
          </a:prstGeom>
          <a:noFill/>
        </p:spPr>
        <p:txBody>
          <a:bodyPr wrap="square" rtlCol="0">
            <a:spAutoFit/>
          </a:bodyPr>
          <a:lstStyle/>
          <a:p>
            <a:pPr algn="just"/>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t>
            </a:r>
            <a:r>
              <a:rPr lang="fr-FR" sz="20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En période d’épidémie communautaire de virus transmissibles par voie respiratoire, il est fortement recommandé de porter un masque à usage médical, dès l’entrée dans les bâtiments dans lesquels circulent des patients/résidents. R27</a:t>
            </a:r>
          </a:p>
          <a:p>
            <a:pPr algn="just"/>
            <a:endPar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ZoneTexte 9"/>
          <p:cNvSpPr txBox="1"/>
          <p:nvPr/>
        </p:nvSpPr>
        <p:spPr>
          <a:xfrm>
            <a:off x="10866311" y="97100"/>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5" action="ppaction://hlinksldjump"/>
              </a:rPr>
              <a:t>sommaire</a:t>
            </a:r>
            <a:endParaRPr lang="fr-FR" dirty="0"/>
          </a:p>
        </p:txBody>
      </p:sp>
    </p:spTree>
    <p:extLst>
      <p:ext uri="{BB962C8B-B14F-4D97-AF65-F5344CB8AC3E}">
        <p14:creationId xmlns:p14="http://schemas.microsoft.com/office/powerpoint/2010/main" val="20178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C0A4F4-BDAD-46F2-B7A6-7748113F67F5}"/>
              </a:ext>
            </a:extLst>
          </p:cNvPr>
          <p:cNvSpPr txBox="1"/>
          <p:nvPr/>
        </p:nvSpPr>
        <p:spPr>
          <a:xfrm>
            <a:off x="341872" y="557902"/>
            <a:ext cx="8678556" cy="1384995"/>
          </a:xfrm>
          <a:prstGeom prst="rect">
            <a:avLst/>
          </a:prstGeom>
          <a:solidFill>
            <a:schemeClr val="bg1">
              <a:alpha val="75000"/>
            </a:schemeClr>
          </a:solidFill>
        </p:spPr>
        <p:txBody>
          <a:bodyPr wrap="square">
            <a:spAutoFit/>
          </a:bodyPr>
          <a:lstStyle/>
          <a:p>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2/ Transfert de la patiente présentant un syndrome grippal </a:t>
            </a:r>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par les brancardiers vers le service de médecine.</a:t>
            </a:r>
          </a:p>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patiente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porte un masque à usage médical.</a:t>
            </a:r>
          </a:p>
        </p:txBody>
      </p:sp>
      <p:sp>
        <p:nvSpPr>
          <p:cNvPr id="6" name="ZoneTexte 5">
            <a:extLst>
              <a:ext uri="{FF2B5EF4-FFF2-40B4-BE49-F238E27FC236}">
                <a16:creationId xmlns:a16="http://schemas.microsoft.com/office/drawing/2014/main" id="{52C11D93-AD6E-45C9-A062-3D6A44AD8EBC}"/>
              </a:ext>
            </a:extLst>
          </p:cNvPr>
          <p:cNvSpPr txBox="1"/>
          <p:nvPr/>
        </p:nvSpPr>
        <p:spPr>
          <a:xfrm>
            <a:off x="361536" y="2806238"/>
            <a:ext cx="9601013" cy="584775"/>
          </a:xfrm>
          <a:prstGeom prst="rect">
            <a:avLst/>
          </a:prstGeom>
          <a:solidFill>
            <a:schemeClr val="accent1">
              <a:lumMod val="60000"/>
              <a:lumOff val="40000"/>
            </a:schemeClr>
          </a:solidFill>
        </p:spPr>
        <p:txBody>
          <a:bodyPr wrap="square" rtlCol="0">
            <a:spAutoFit/>
          </a:bodyPr>
          <a:lstStyle/>
          <a:p>
            <a:r>
              <a:rPr lang="fr-FR" sz="3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Quelles précautions respiratoires mettez-vous en place ?</a:t>
            </a:r>
          </a:p>
        </p:txBody>
      </p:sp>
      <p:sp>
        <p:nvSpPr>
          <p:cNvPr id="9" name="ZoneTexte 8"/>
          <p:cNvSpPr txBox="1"/>
          <p:nvPr/>
        </p:nvSpPr>
        <p:spPr>
          <a:xfrm>
            <a:off x="10877197" y="99720"/>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0925" y="4467909"/>
            <a:ext cx="3978732" cy="2180541"/>
          </a:xfrm>
          <a:prstGeom prst="rect">
            <a:avLst/>
          </a:prstGeom>
        </p:spPr>
      </p:pic>
      <p:sp>
        <p:nvSpPr>
          <p:cNvPr id="4" name="ZoneTexte 3"/>
          <p:cNvSpPr txBox="1"/>
          <p:nvPr/>
        </p:nvSpPr>
        <p:spPr>
          <a:xfrm>
            <a:off x="7400925" y="6386840"/>
            <a:ext cx="1762125" cy="261610"/>
          </a:xfrm>
          <a:prstGeom prst="rect">
            <a:avLst/>
          </a:prstGeom>
          <a:noFill/>
        </p:spPr>
        <p:txBody>
          <a:bodyPr wrap="square" rtlCol="0">
            <a:spAutoFit/>
          </a:bodyPr>
          <a:lstStyle/>
          <a:p>
            <a:r>
              <a:rPr lang="fr-FR" sz="1100" dirty="0">
                <a:solidFill>
                  <a:schemeClr val="tx2"/>
                </a:solidFill>
                <a:hlinkClick r:id="rId5"/>
              </a:rPr>
              <a:t>Images par IA - Gamma</a:t>
            </a:r>
            <a:endParaRPr lang="fr-FR" dirty="0">
              <a:solidFill>
                <a:schemeClr val="tx2"/>
              </a:solidFill>
            </a:endParaRPr>
          </a:p>
        </p:txBody>
      </p:sp>
    </p:spTree>
    <p:extLst>
      <p:ext uri="{BB962C8B-B14F-4D97-AF65-F5344CB8AC3E}">
        <p14:creationId xmlns:p14="http://schemas.microsoft.com/office/powerpoint/2010/main" val="251300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C0A4F4-BDAD-46F2-B7A6-7748113F67F5}"/>
              </a:ext>
            </a:extLst>
          </p:cNvPr>
          <p:cNvSpPr txBox="1"/>
          <p:nvPr/>
        </p:nvSpPr>
        <p:spPr>
          <a:xfrm>
            <a:off x="347481" y="556370"/>
            <a:ext cx="8894841" cy="1384995"/>
          </a:xfrm>
          <a:prstGeom prst="rect">
            <a:avLst/>
          </a:prstGeom>
          <a:solidFill>
            <a:schemeClr val="bg1">
              <a:alpha val="75000"/>
            </a:schemeClr>
          </a:solidFill>
        </p:spPr>
        <p:txBody>
          <a:bodyPr wrap="square">
            <a:spAutoFit/>
          </a:bodyPr>
          <a:lstStyle/>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2/ Transfert de la patiente présentant un syndrome grippal par les brancardiers vers le service de médecine.</a:t>
            </a:r>
          </a:p>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patiente porte un masque à usage médical.</a:t>
            </a:r>
          </a:p>
        </p:txBody>
      </p:sp>
      <p:graphicFrame>
        <p:nvGraphicFramePr>
          <p:cNvPr id="6" name="Tableau 10">
            <a:extLst>
              <a:ext uri="{FF2B5EF4-FFF2-40B4-BE49-F238E27FC236}">
                <a16:creationId xmlns:a16="http://schemas.microsoft.com/office/drawing/2014/main" id="{9418C892-513A-4497-98AA-C86740D5C5B5}"/>
              </a:ext>
            </a:extLst>
          </p:cNvPr>
          <p:cNvGraphicFramePr>
            <a:graphicFrameLocks noGrp="1"/>
          </p:cNvGraphicFramePr>
          <p:nvPr>
            <p:ph sz="half" idx="1"/>
            <p:extLst>
              <p:ext uri="{D42A27DB-BD31-4B8C-83A1-F6EECF244321}">
                <p14:modId xmlns:p14="http://schemas.microsoft.com/office/powerpoint/2010/main" val="3363074104"/>
              </p:ext>
            </p:extLst>
          </p:nvPr>
        </p:nvGraphicFramePr>
        <p:xfrm>
          <a:off x="249159" y="2345254"/>
          <a:ext cx="5026122" cy="2621280"/>
        </p:xfrm>
        <a:graphic>
          <a:graphicData uri="http://schemas.openxmlformats.org/drawingml/2006/table">
            <a:tbl>
              <a:tblPr firstRow="1" bandRow="1">
                <a:tableStyleId>{5C22544A-7EE6-4342-B048-85BDC9FD1C3A}</a:tableStyleId>
              </a:tblPr>
              <a:tblGrid>
                <a:gridCol w="1745896">
                  <a:extLst>
                    <a:ext uri="{9D8B030D-6E8A-4147-A177-3AD203B41FA5}">
                      <a16:colId xmlns:a16="http://schemas.microsoft.com/office/drawing/2014/main" val="497457502"/>
                    </a:ext>
                  </a:extLst>
                </a:gridCol>
                <a:gridCol w="1558636">
                  <a:extLst>
                    <a:ext uri="{9D8B030D-6E8A-4147-A177-3AD203B41FA5}">
                      <a16:colId xmlns:a16="http://schemas.microsoft.com/office/drawing/2014/main" val="823101198"/>
                    </a:ext>
                  </a:extLst>
                </a:gridCol>
                <a:gridCol w="1721590">
                  <a:extLst>
                    <a:ext uri="{9D8B030D-6E8A-4147-A177-3AD203B41FA5}">
                      <a16:colId xmlns:a16="http://schemas.microsoft.com/office/drawing/2014/main" val="1597994240"/>
                    </a:ext>
                  </a:extLst>
                </a:gridCol>
              </a:tblGrid>
              <a:tr h="370840">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Qualité ventilation</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Micro-organismes</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Exposition</a:t>
                      </a:r>
                    </a:p>
                  </a:txBody>
                  <a:tcPr>
                    <a:solidFill>
                      <a:schemeClr val="accent2">
                        <a:lumMod val="75000"/>
                      </a:schemeClr>
                    </a:solidFill>
                  </a:tcPr>
                </a:tc>
                <a:extLst>
                  <a:ext uri="{0D108BD9-81ED-4DB2-BD59-A6C34878D82A}">
                    <a16:rowId xmlns:a16="http://schemas.microsoft.com/office/drawing/2014/main" val="867028927"/>
                  </a:ext>
                </a:extLst>
              </a:tr>
              <a:tr h="370840">
                <a:tc>
                  <a:txBody>
                    <a:bodyPr/>
                    <a:lstStyle/>
                    <a:p>
                      <a:pPr algn="l"/>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Ventilation conforme ou</a:t>
                      </a:r>
                      <a:r>
                        <a:rPr lang="fr-FR" sz="2000" b="1" baseline="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non conforme </a:t>
                      </a:r>
                      <a:r>
                        <a:rPr lang="fr-FR" sz="2000" b="0" i="1" baseline="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(c</a:t>
                      </a:r>
                      <a:r>
                        <a:rPr lang="fr-FR" sz="2000" b="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irculation en conditions variables)</a:t>
                      </a:r>
                    </a:p>
                  </a:txBody>
                  <a:tcPr/>
                </a:tc>
                <a:tc>
                  <a:txBody>
                    <a:bodyPr/>
                    <a:lstStyle/>
                    <a:p>
                      <a:pPr algn="l"/>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Pathogène Type A</a:t>
                      </a:r>
                    </a:p>
                    <a:p>
                      <a:pPr algn="l"/>
                      <a:r>
                        <a:rPr lang="fr-FR" sz="2000" b="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(suspicion)</a:t>
                      </a:r>
                    </a:p>
                  </a:txBody>
                  <a:tcPr/>
                </a:tc>
                <a:tc>
                  <a:txBody>
                    <a:bodyPr/>
                    <a:lstStyle/>
                    <a:p>
                      <a:pPr algn="l"/>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Faible</a:t>
                      </a: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fr-FR" sz="200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(contact &lt;15 min, en l’absence de PGA)</a:t>
                      </a:r>
                    </a:p>
                  </a:txBody>
                  <a:tcPr/>
                </a:tc>
                <a:extLst>
                  <a:ext uri="{0D108BD9-81ED-4DB2-BD59-A6C34878D82A}">
                    <a16:rowId xmlns:a16="http://schemas.microsoft.com/office/drawing/2014/main" val="3273529"/>
                  </a:ext>
                </a:extLst>
              </a:tr>
            </a:tbl>
          </a:graphicData>
        </a:graphic>
      </p:graphicFrame>
      <p:sp>
        <p:nvSpPr>
          <p:cNvPr id="8" name="ZoneTexte 7">
            <a:extLst>
              <a:ext uri="{FF2B5EF4-FFF2-40B4-BE49-F238E27FC236}">
                <a16:creationId xmlns:a16="http://schemas.microsoft.com/office/drawing/2014/main" id="{AA8AE1EF-65E3-427C-8864-2F162D3A55FF}"/>
              </a:ext>
            </a:extLst>
          </p:cNvPr>
          <p:cNvSpPr txBox="1"/>
          <p:nvPr/>
        </p:nvSpPr>
        <p:spPr>
          <a:xfrm>
            <a:off x="6480626" y="2345254"/>
            <a:ext cx="5260622" cy="707886"/>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Arial" panose="020B0604020202020204"/>
                <a:ea typeface="+mn-ea"/>
                <a:cs typeface="+mn-cs"/>
              </a:rPr>
              <a:t>Précaution complémentaires respiratoires « simples »</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2089" y="2498752"/>
            <a:ext cx="853514" cy="688908"/>
          </a:xfrm>
          <a:prstGeom prst="rect">
            <a:avLst/>
          </a:prstGeom>
        </p:spPr>
      </p:pic>
      <p:sp>
        <p:nvSpPr>
          <p:cNvPr id="9" name="ZoneTexte 8">
            <a:extLst>
              <a:ext uri="{FF2B5EF4-FFF2-40B4-BE49-F238E27FC236}">
                <a16:creationId xmlns:a16="http://schemas.microsoft.com/office/drawing/2014/main" id="{F95641FD-6EE5-41C7-B12B-0F9D5027A7A0}"/>
              </a:ext>
            </a:extLst>
          </p:cNvPr>
          <p:cNvSpPr txBox="1"/>
          <p:nvPr/>
        </p:nvSpPr>
        <p:spPr>
          <a:xfrm>
            <a:off x="6480626" y="3187660"/>
            <a:ext cx="5260622" cy="2092881"/>
          </a:xfrm>
          <a:prstGeom prst="rect">
            <a:avLst/>
          </a:prstGeom>
          <a:solidFill>
            <a:schemeClr val="bg1">
              <a:alpha val="50000"/>
            </a:schemeClr>
          </a:solidFill>
        </p:spPr>
        <p:txBody>
          <a:bodyPr wrap="square" rtlCol="0">
            <a:spAutoFit/>
          </a:bodyPr>
          <a:lstStyle/>
          <a:p>
            <a:pPr>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La patiente porte systématiquement un masque à usage médical en sortie de box</a:t>
            </a:r>
          </a:p>
          <a:p>
            <a:pPr>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Professionnels et accompagnants portent un masque à usage médical</a:t>
            </a:r>
          </a:p>
          <a:p>
            <a:pPr>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Masque recommandé dans les espaces réduits (ex: ascenseur, zone d’attente…)</a:t>
            </a:r>
          </a:p>
        </p:txBody>
      </p:sp>
      <p:sp>
        <p:nvSpPr>
          <p:cNvPr id="11" name="ZoneTexte 10"/>
          <p:cNvSpPr txBox="1"/>
          <p:nvPr/>
        </p:nvSpPr>
        <p:spPr>
          <a:xfrm>
            <a:off x="10877197" y="121486"/>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4" action="ppaction://hlinksldjump"/>
              </a:rPr>
              <a:t>sommaire</a:t>
            </a:r>
            <a:endParaRPr lang="fr-FR" dirty="0"/>
          </a:p>
        </p:txBody>
      </p:sp>
    </p:spTree>
    <p:extLst>
      <p:ext uri="{BB962C8B-B14F-4D97-AF65-F5344CB8AC3E}">
        <p14:creationId xmlns:p14="http://schemas.microsoft.com/office/powerpoint/2010/main" val="82532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56FFC20-E141-4AEB-9531-51987F1C0191}"/>
              </a:ext>
            </a:extLst>
          </p:cNvPr>
          <p:cNvSpPr txBox="1"/>
          <p:nvPr/>
        </p:nvSpPr>
        <p:spPr>
          <a:xfrm>
            <a:off x="346453" y="563390"/>
            <a:ext cx="10211270" cy="1384995"/>
          </a:xfrm>
          <a:prstGeom prst="rect">
            <a:avLst/>
          </a:prstGeom>
          <a:solidFill>
            <a:schemeClr val="bg1">
              <a:alpha val="75000"/>
            </a:schemeClr>
          </a:solidFill>
        </p:spPr>
        <p:txBody>
          <a:bodyPr wrap="square">
            <a:spAutoFit/>
          </a:bodyPr>
          <a:lstStyle/>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3/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Prise en charge dans le service de médecine pour syndrome grippal</a:t>
            </a:r>
            <a:endPar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patiente respecte les indications du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port de masque.</a:t>
            </a:r>
            <a:endPar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fr-FR" sz="28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qualité de la </a:t>
            </a:r>
            <a:r>
              <a:rPr lang="fr-FR" sz="2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ventilation du service est inconnue.</a:t>
            </a:r>
            <a:endParaRPr lang="fr-FR" sz="32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ZoneTexte 7">
            <a:extLst>
              <a:ext uri="{FF2B5EF4-FFF2-40B4-BE49-F238E27FC236}">
                <a16:creationId xmlns:a16="http://schemas.microsoft.com/office/drawing/2014/main" id="{52C11D93-AD6E-45C9-A062-3D6A44AD8EBC}"/>
              </a:ext>
            </a:extLst>
          </p:cNvPr>
          <p:cNvSpPr txBox="1"/>
          <p:nvPr/>
        </p:nvSpPr>
        <p:spPr>
          <a:xfrm>
            <a:off x="356285" y="3233291"/>
            <a:ext cx="9601013" cy="584775"/>
          </a:xfrm>
          <a:prstGeom prst="rect">
            <a:avLst/>
          </a:prstGeom>
          <a:solidFill>
            <a:schemeClr val="accent1">
              <a:lumMod val="60000"/>
              <a:lumOff val="40000"/>
            </a:schemeClr>
          </a:solidFill>
        </p:spPr>
        <p:txBody>
          <a:bodyPr wrap="square" rtlCol="0">
            <a:spAutoFit/>
          </a:bodyPr>
          <a:lstStyle/>
          <a:p>
            <a:r>
              <a:rPr lang="fr-FR" sz="32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Quelles précautions respiratoires mettez-vous en place ?</a:t>
            </a:r>
          </a:p>
        </p:txBody>
      </p:sp>
      <p:sp>
        <p:nvSpPr>
          <p:cNvPr id="9" name="ZoneTexte 8"/>
          <p:cNvSpPr txBox="1"/>
          <p:nvPr/>
        </p:nvSpPr>
        <p:spPr>
          <a:xfrm>
            <a:off x="10877197" y="131013"/>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100049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10">
            <a:extLst>
              <a:ext uri="{FF2B5EF4-FFF2-40B4-BE49-F238E27FC236}">
                <a16:creationId xmlns:a16="http://schemas.microsoft.com/office/drawing/2014/main" id="{67B58D6E-7CA1-472F-8E0A-401EE03A4022}"/>
              </a:ext>
            </a:extLst>
          </p:cNvPr>
          <p:cNvGraphicFramePr>
            <a:graphicFrameLocks noGrp="1"/>
          </p:cNvGraphicFramePr>
          <p:nvPr>
            <p:ph sz="half" idx="1"/>
            <p:extLst>
              <p:ext uri="{D42A27DB-BD31-4B8C-83A1-F6EECF244321}">
                <p14:modId xmlns:p14="http://schemas.microsoft.com/office/powerpoint/2010/main" val="2331060434"/>
              </p:ext>
            </p:extLst>
          </p:nvPr>
        </p:nvGraphicFramePr>
        <p:xfrm>
          <a:off x="276225" y="1680188"/>
          <a:ext cx="5016532" cy="2438400"/>
        </p:xfrm>
        <a:graphic>
          <a:graphicData uri="http://schemas.openxmlformats.org/drawingml/2006/table">
            <a:tbl>
              <a:tblPr firstRow="1" bandRow="1">
                <a:tableStyleId>{5C22544A-7EE6-4342-B048-85BDC9FD1C3A}</a:tableStyleId>
              </a:tblPr>
              <a:tblGrid>
                <a:gridCol w="1812348">
                  <a:extLst>
                    <a:ext uri="{9D8B030D-6E8A-4147-A177-3AD203B41FA5}">
                      <a16:colId xmlns:a16="http://schemas.microsoft.com/office/drawing/2014/main" val="497457502"/>
                    </a:ext>
                  </a:extLst>
                </a:gridCol>
                <a:gridCol w="1620772">
                  <a:extLst>
                    <a:ext uri="{9D8B030D-6E8A-4147-A177-3AD203B41FA5}">
                      <a16:colId xmlns:a16="http://schemas.microsoft.com/office/drawing/2014/main" val="823101198"/>
                    </a:ext>
                  </a:extLst>
                </a:gridCol>
                <a:gridCol w="1583412">
                  <a:extLst>
                    <a:ext uri="{9D8B030D-6E8A-4147-A177-3AD203B41FA5}">
                      <a16:colId xmlns:a16="http://schemas.microsoft.com/office/drawing/2014/main" val="1597994240"/>
                    </a:ext>
                  </a:extLst>
                </a:gridCol>
              </a:tblGrid>
              <a:tr h="180267">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Qualité ventilation</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Micro-organismes</a:t>
                      </a:r>
                    </a:p>
                  </a:txBody>
                  <a:tcPr>
                    <a:solidFill>
                      <a:schemeClr val="accent2">
                        <a:lumMod val="75000"/>
                      </a:schemeClr>
                    </a:solidFill>
                  </a:tcPr>
                </a:tc>
                <a:tc>
                  <a:txBody>
                    <a:bodyPr/>
                    <a:lstStyle/>
                    <a:p>
                      <a:pPr algn="ctr"/>
                      <a:r>
                        <a:rPr lang="fr-FR" sz="2000" dirty="0">
                          <a:latin typeface="Calibri Light" panose="020F0302020204030204" pitchFamily="34" charset="0"/>
                          <a:ea typeface="Calibri Light" panose="020F0302020204030204" pitchFamily="34" charset="0"/>
                          <a:cs typeface="Calibri Light" panose="020F0302020204030204" pitchFamily="34" charset="0"/>
                        </a:rPr>
                        <a:t>Exposition</a:t>
                      </a:r>
                    </a:p>
                  </a:txBody>
                  <a:tcPr>
                    <a:solidFill>
                      <a:schemeClr val="accent2">
                        <a:lumMod val="75000"/>
                      </a:schemeClr>
                    </a:solidFill>
                  </a:tcPr>
                </a:tc>
                <a:extLst>
                  <a:ext uri="{0D108BD9-81ED-4DB2-BD59-A6C34878D82A}">
                    <a16:rowId xmlns:a16="http://schemas.microsoft.com/office/drawing/2014/main" val="867028927"/>
                  </a:ext>
                </a:extLst>
              </a:tr>
              <a:tr h="370840">
                <a:tc>
                  <a:txBody>
                    <a:bodyPr/>
                    <a:lstStyle/>
                    <a:p>
                      <a:pPr algn="l"/>
                      <a:r>
                        <a:rPr lang="fr-FR" sz="18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Ventilation considérée comme non conforme</a:t>
                      </a:r>
                      <a:r>
                        <a:rPr lang="fr-FR" sz="1800" b="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fr-FR" sz="1800" b="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t>
                      </a:r>
                      <a:r>
                        <a:rPr lang="fr-FR" sz="1800" b="0" i="1" kern="12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principe de précaution)</a:t>
                      </a:r>
                    </a:p>
                  </a:txBody>
                  <a:tcPr/>
                </a:tc>
                <a:tc>
                  <a:txBody>
                    <a:bodyPr/>
                    <a:lstStyle/>
                    <a:p>
                      <a:pPr algn="l"/>
                      <a:r>
                        <a:rPr lang="fr-FR" sz="18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Pathogène  Type A</a:t>
                      </a:r>
                    </a:p>
                    <a:p>
                      <a:pPr algn="l"/>
                      <a:r>
                        <a:rPr lang="fr-FR" sz="1800" b="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(suspicion)</a:t>
                      </a:r>
                    </a:p>
                    <a:p>
                      <a:pPr algn="l"/>
                      <a:endParaRPr lang="fr-FR" sz="1800" b="0" i="0" dirty="0">
                        <a:solidFill>
                          <a:schemeClr val="accent5">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Faible</a:t>
                      </a:r>
                      <a:r>
                        <a:rPr lang="fr-FR" sz="18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fr-FR" sz="180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(contact &lt;15 min,</a:t>
                      </a:r>
                      <a:r>
                        <a:rPr lang="fr-FR" sz="1800" i="1" baseline="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en </a:t>
                      </a:r>
                      <a:r>
                        <a:rPr lang="fr-FR" sz="1800" i="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absence de PGA)</a:t>
                      </a:r>
                    </a:p>
                  </a:txBody>
                  <a:tcPr/>
                </a:tc>
                <a:extLst>
                  <a:ext uri="{0D108BD9-81ED-4DB2-BD59-A6C34878D82A}">
                    <a16:rowId xmlns:a16="http://schemas.microsoft.com/office/drawing/2014/main" val="3273529"/>
                  </a:ext>
                </a:extLst>
              </a:tr>
            </a:tbl>
          </a:graphicData>
        </a:graphic>
      </p:graphicFrame>
      <p:sp>
        <p:nvSpPr>
          <p:cNvPr id="8" name="Flèche : droite rayée 7">
            <a:extLst>
              <a:ext uri="{FF2B5EF4-FFF2-40B4-BE49-F238E27FC236}">
                <a16:creationId xmlns:a16="http://schemas.microsoft.com/office/drawing/2014/main" id="{87C3C4D5-D6A4-4B1F-B119-E5223E417DBB}"/>
              </a:ext>
            </a:extLst>
          </p:cNvPr>
          <p:cNvSpPr/>
          <p:nvPr/>
        </p:nvSpPr>
        <p:spPr>
          <a:xfrm>
            <a:off x="5432613" y="1734092"/>
            <a:ext cx="826026" cy="633865"/>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F3A0790C-531E-46AB-92BE-669C1A08D649}"/>
              </a:ext>
            </a:extLst>
          </p:cNvPr>
          <p:cNvSpPr txBox="1"/>
          <p:nvPr/>
        </p:nvSpPr>
        <p:spPr>
          <a:xfrm>
            <a:off x="6513053" y="1680188"/>
            <a:ext cx="5510070" cy="830997"/>
          </a:xfrm>
          <a:prstGeom prst="rect">
            <a:avLst/>
          </a:prstGeom>
          <a:solidFill>
            <a:schemeClr val="tx1"/>
          </a:solidFill>
        </p:spPr>
        <p:txBody>
          <a:bodyPr wrap="square" rtlCol="0">
            <a:spAutoFit/>
          </a:bodyPr>
          <a:lstStyle/>
          <a:p>
            <a:r>
              <a:rPr lang="fr-FR" sz="2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précautions complémentaires respiratoires « simples »</a:t>
            </a:r>
          </a:p>
        </p:txBody>
      </p:sp>
      <p:sp>
        <p:nvSpPr>
          <p:cNvPr id="10" name="ZoneTexte 9">
            <a:extLst>
              <a:ext uri="{FF2B5EF4-FFF2-40B4-BE49-F238E27FC236}">
                <a16:creationId xmlns:a16="http://schemas.microsoft.com/office/drawing/2014/main" id="{F95641FD-6EE5-41C7-B12B-0F9D5027A7A0}"/>
              </a:ext>
            </a:extLst>
          </p:cNvPr>
          <p:cNvSpPr txBox="1"/>
          <p:nvPr/>
        </p:nvSpPr>
        <p:spPr>
          <a:xfrm>
            <a:off x="6405704" y="2508557"/>
            <a:ext cx="5617419" cy="2785378"/>
          </a:xfrm>
          <a:prstGeom prst="rect">
            <a:avLst/>
          </a:prstGeom>
          <a:solidFill>
            <a:schemeClr val="bg1">
              <a:alpha val="50000"/>
            </a:schemeClr>
          </a:solidFill>
        </p:spPr>
        <p:txBody>
          <a:bodyPr wrap="square" rtlCol="0">
            <a:spAutoFit/>
          </a:bodyPr>
          <a:lstStyle/>
          <a:p>
            <a:pPr>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Professionnels et visiteurs: port de masque à usage médical</a:t>
            </a:r>
          </a:p>
          <a:p>
            <a:pPr>
              <a:lnSpc>
                <a:spcPct val="100000"/>
              </a:lnSpc>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Chambre individuelle porte fermée; ouverture extérieure</a:t>
            </a:r>
            <a:r>
              <a:rPr lang="fr-FR" sz="2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possible </a:t>
            </a: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(fenêtre, baie…)</a:t>
            </a:r>
          </a:p>
          <a:p>
            <a:pPr>
              <a:lnSpc>
                <a:spcPct val="100000"/>
              </a:lnSpc>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Devant la chambre: affichage PC Respiratoires + masques usage médical + SHA</a:t>
            </a:r>
          </a:p>
          <a:p>
            <a:pPr>
              <a:spcBef>
                <a:spcPts val="600"/>
              </a:spcBef>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Sortie encadrée (éducation du patient au port de masque, HDM en sortie et entrée de chambre…)</a:t>
            </a:r>
          </a:p>
        </p:txBody>
      </p:sp>
      <p:sp>
        <p:nvSpPr>
          <p:cNvPr id="11" name="ZoneTexte 10">
            <a:extLst>
              <a:ext uri="{FF2B5EF4-FFF2-40B4-BE49-F238E27FC236}">
                <a16:creationId xmlns:a16="http://schemas.microsoft.com/office/drawing/2014/main" id="{46D20A23-B008-4041-B11C-13A036D29BD0}"/>
              </a:ext>
            </a:extLst>
          </p:cNvPr>
          <p:cNvSpPr txBox="1"/>
          <p:nvPr/>
        </p:nvSpPr>
        <p:spPr>
          <a:xfrm>
            <a:off x="839546" y="5439713"/>
            <a:ext cx="4453211" cy="707886"/>
          </a:xfrm>
          <a:prstGeom prst="rect">
            <a:avLst/>
          </a:prstGeom>
          <a:solidFill>
            <a:srgbClr val="F2A50C"/>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a:r>
              <a:rPr lang="fr-FR" sz="2000" b="1"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PGA</a:t>
            </a:r>
            <a:r>
              <a:rPr lang="fr-FR" sz="20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 </a:t>
            </a:r>
            <a:r>
              <a:rPr lang="fr-FR" sz="2000" b="1"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à risque modéré ou élevé ou exposition de plus de 30 minutes</a:t>
            </a:r>
          </a:p>
        </p:txBody>
      </p:sp>
      <p:sp>
        <p:nvSpPr>
          <p:cNvPr id="12" name="Explosion : 8 points 11">
            <a:extLst>
              <a:ext uri="{FF2B5EF4-FFF2-40B4-BE49-F238E27FC236}">
                <a16:creationId xmlns:a16="http://schemas.microsoft.com/office/drawing/2014/main" id="{EC76035D-1A9B-4D2C-A8E1-ED6D483F34CE}"/>
              </a:ext>
            </a:extLst>
          </p:cNvPr>
          <p:cNvSpPr/>
          <p:nvPr/>
        </p:nvSpPr>
        <p:spPr>
          <a:xfrm>
            <a:off x="91477" y="4869611"/>
            <a:ext cx="1300905" cy="924045"/>
          </a:xfrm>
          <a:prstGeom prst="irregularSeal1">
            <a:avLst/>
          </a:prstGeom>
          <a:solidFill>
            <a:srgbClr val="F2A50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000" b="1"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&amp; SI </a:t>
            </a:r>
          </a:p>
        </p:txBody>
      </p:sp>
      <p:sp>
        <p:nvSpPr>
          <p:cNvPr id="13" name="Flèche : droite rayée 12">
            <a:extLst>
              <a:ext uri="{FF2B5EF4-FFF2-40B4-BE49-F238E27FC236}">
                <a16:creationId xmlns:a16="http://schemas.microsoft.com/office/drawing/2014/main" id="{4B5CEEC3-E1AB-4155-914F-69791971C9E4}"/>
              </a:ext>
            </a:extLst>
          </p:cNvPr>
          <p:cNvSpPr/>
          <p:nvPr/>
        </p:nvSpPr>
        <p:spPr>
          <a:xfrm>
            <a:off x="5386451" y="5416345"/>
            <a:ext cx="826026" cy="633865"/>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10D5574B-C03A-40C3-AADB-8556CA5BC97F}"/>
              </a:ext>
            </a:extLst>
          </p:cNvPr>
          <p:cNvSpPr txBox="1"/>
          <p:nvPr/>
        </p:nvSpPr>
        <p:spPr>
          <a:xfrm>
            <a:off x="6405706" y="5379335"/>
            <a:ext cx="5510069" cy="830997"/>
          </a:xfrm>
          <a:prstGeom prst="rect">
            <a:avLst/>
          </a:prstGeom>
          <a:solidFill>
            <a:srgbClr val="F2A50C"/>
          </a:solidFill>
        </p:spPr>
        <p:txBody>
          <a:bodyPr wrap="square" rtlCol="0">
            <a:spAutoFit/>
          </a:bodyPr>
          <a:lstStyle/>
          <a:p>
            <a:r>
              <a:rPr lang="fr-FR" sz="2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précautions complémentaires respiratoires « renforcées » :</a:t>
            </a:r>
          </a:p>
        </p:txBody>
      </p:sp>
      <p:sp>
        <p:nvSpPr>
          <p:cNvPr id="15" name="ZoneTexte 14">
            <a:extLst>
              <a:ext uri="{FF2B5EF4-FFF2-40B4-BE49-F238E27FC236}">
                <a16:creationId xmlns:a16="http://schemas.microsoft.com/office/drawing/2014/main" id="{9778C243-24B1-4A66-97B2-B61DCFD2FF4F}"/>
              </a:ext>
            </a:extLst>
          </p:cNvPr>
          <p:cNvSpPr txBox="1"/>
          <p:nvPr/>
        </p:nvSpPr>
        <p:spPr>
          <a:xfrm>
            <a:off x="6405705" y="6224026"/>
            <a:ext cx="5510070" cy="400110"/>
          </a:xfrm>
          <a:prstGeom prst="rect">
            <a:avLst/>
          </a:prstGeom>
          <a:solidFill>
            <a:schemeClr val="bg1">
              <a:alpha val="50000"/>
            </a:schemeClr>
          </a:solidFill>
        </p:spPr>
        <p:txBody>
          <a:bodyPr wrap="square" rtlCol="0">
            <a:spAutoFit/>
          </a:bodyPr>
          <a:lstStyle/>
          <a:p>
            <a:pPr>
              <a:buFont typeface="Wingdings" panose="05000000000000000000" pitchFamily="2" charset="2"/>
              <a:buChar char="Ø"/>
            </a:pPr>
            <a:r>
              <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Port de FFP2 par les professionnels et </a:t>
            </a:r>
            <a:r>
              <a:rPr lang="fr-FR" sz="2000" dirty="0" smtClean="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rPr>
              <a:t>visiteurs</a:t>
            </a:r>
            <a:endParaRPr lang="fr-FR" sz="2000" dirty="0">
              <a:solidFill>
                <a:schemeClr val="accent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6" name="ZoneTexte 15">
            <a:extLst>
              <a:ext uri="{FF2B5EF4-FFF2-40B4-BE49-F238E27FC236}">
                <a16:creationId xmlns:a16="http://schemas.microsoft.com/office/drawing/2014/main" id="{26351847-9FB5-4339-9825-106327072880}"/>
              </a:ext>
            </a:extLst>
          </p:cNvPr>
          <p:cNvSpPr txBox="1"/>
          <p:nvPr/>
        </p:nvSpPr>
        <p:spPr>
          <a:xfrm>
            <a:off x="345049" y="394459"/>
            <a:ext cx="10145969" cy="1200329"/>
          </a:xfrm>
          <a:prstGeom prst="rect">
            <a:avLst/>
          </a:prstGeom>
          <a:noFill/>
        </p:spPr>
        <p:txBody>
          <a:bodyPr wrap="square">
            <a:spAutoFit/>
          </a:bodyPr>
          <a:lstStyle/>
          <a:p>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3/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Prise en charge dans le service de médecine pour syndrome grippal.</a:t>
            </a:r>
            <a:endPar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patiente respecte les indications du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port de masque.</a:t>
            </a:r>
            <a:endPar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La qualité de la </a:t>
            </a:r>
            <a:r>
              <a:rPr lang="fr-FR"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ventilation du service est inconnue.</a:t>
            </a:r>
            <a:endParaRPr lang="fr-FR"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ZoneTexte 18"/>
          <p:cNvSpPr txBox="1"/>
          <p:nvPr/>
        </p:nvSpPr>
        <p:spPr>
          <a:xfrm>
            <a:off x="10877197" y="67060"/>
            <a:ext cx="12477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hlinkClick r:id="rId3" action="ppaction://hlinksldjump"/>
              </a:rPr>
              <a:t>sommaire</a:t>
            </a:r>
            <a:endParaRPr lang="fr-FR" dirty="0"/>
          </a:p>
        </p:txBody>
      </p:sp>
    </p:spTree>
    <p:extLst>
      <p:ext uri="{BB962C8B-B14F-4D97-AF65-F5344CB8AC3E}">
        <p14:creationId xmlns:p14="http://schemas.microsoft.com/office/powerpoint/2010/main" val="3469890113"/>
      </p:ext>
    </p:extLst>
  </p:cSld>
  <p:clrMapOvr>
    <a:masterClrMapping/>
  </p:clrMapOvr>
</p:sld>
</file>

<file path=ppt/theme/theme1.xml><?xml version="1.0" encoding="utf-8"?>
<a:theme xmlns:a="http://schemas.openxmlformats.org/drawingml/2006/main" name="Facette">
  <a:themeElements>
    <a:clrScheme name="RéPias">
      <a:dk1>
        <a:srgbClr val="92D050"/>
      </a:dk1>
      <a:lt1>
        <a:sysClr val="window" lastClr="FFFFFF"/>
      </a:lt1>
      <a:dk2>
        <a:srgbClr val="39302A"/>
      </a:dk2>
      <a:lt2>
        <a:srgbClr val="FFC000"/>
      </a:lt2>
      <a:accent1>
        <a:srgbClr val="7EC1EE"/>
      </a:accent1>
      <a:accent2>
        <a:srgbClr val="1773B1"/>
      </a:accent2>
      <a:accent3>
        <a:srgbClr val="0F4C76"/>
      </a:accent3>
      <a:accent4>
        <a:srgbClr val="92D050"/>
      </a:accent4>
      <a:accent5>
        <a:srgbClr val="F9440B"/>
      </a:accent5>
      <a:accent6>
        <a:srgbClr val="002060"/>
      </a:accent6>
      <a:hlink>
        <a:srgbClr val="2998E3"/>
      </a:hlink>
      <a:folHlink>
        <a:srgbClr val="0033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MODELE Vierge CPias Martinique</Template>
  <TotalTime>4128</TotalTime>
  <Words>2988</Words>
  <Application>Microsoft Office PowerPoint</Application>
  <PresentationFormat>Grand écran</PresentationFormat>
  <Paragraphs>278</Paragraphs>
  <Slides>18</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Wingdings 3</vt:lpstr>
      <vt:lpstr>Arial</vt:lpstr>
      <vt:lpstr>Calibri Light</vt:lpstr>
      <vt:lpstr>Calibri</vt:lpstr>
      <vt:lpstr>Wingdings</vt:lpstr>
      <vt:lpstr>Facette</vt:lpstr>
      <vt:lpstr>Précautions Complémentaires Respiratoires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aller plus loin….</vt:lpstr>
    </vt:vector>
  </TitlesOfParts>
  <Company>CHUM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PAO</dc:title>
  <dc:creator>Christophe CAZETTE</dc:creator>
  <cp:lastModifiedBy>ANGIBAUD Marion</cp:lastModifiedBy>
  <cp:revision>457</cp:revision>
  <dcterms:created xsi:type="dcterms:W3CDTF">2025-02-05T13:27:55Z</dcterms:created>
  <dcterms:modified xsi:type="dcterms:W3CDTF">2025-07-04T14:05:48Z</dcterms:modified>
</cp:coreProperties>
</file>